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40"/>
  </p:notesMasterIdLst>
  <p:handoutMasterIdLst>
    <p:handoutMasterId r:id="rId41"/>
  </p:handoutMasterIdLst>
  <p:sldIdLst>
    <p:sldId id="256" r:id="rId3"/>
    <p:sldId id="385" r:id="rId4"/>
    <p:sldId id="456" r:id="rId5"/>
    <p:sldId id="455" r:id="rId6"/>
    <p:sldId id="506" r:id="rId7"/>
    <p:sldId id="507" r:id="rId8"/>
    <p:sldId id="497" r:id="rId9"/>
    <p:sldId id="435" r:id="rId10"/>
    <p:sldId id="437" r:id="rId11"/>
    <p:sldId id="458" r:id="rId12"/>
    <p:sldId id="438" r:id="rId13"/>
    <p:sldId id="439" r:id="rId14"/>
    <p:sldId id="445" r:id="rId15"/>
    <p:sldId id="446" r:id="rId16"/>
    <p:sldId id="503" r:id="rId17"/>
    <p:sldId id="459" r:id="rId18"/>
    <p:sldId id="460" r:id="rId19"/>
    <p:sldId id="461" r:id="rId20"/>
    <p:sldId id="462" r:id="rId21"/>
    <p:sldId id="463" r:id="rId22"/>
    <p:sldId id="442" r:id="rId23"/>
    <p:sldId id="448" r:id="rId24"/>
    <p:sldId id="434" r:id="rId25"/>
    <p:sldId id="449" r:id="rId26"/>
    <p:sldId id="464" r:id="rId27"/>
    <p:sldId id="465" r:id="rId28"/>
    <p:sldId id="466" r:id="rId29"/>
    <p:sldId id="467" r:id="rId30"/>
    <p:sldId id="508" r:id="rId31"/>
    <p:sldId id="510" r:id="rId32"/>
    <p:sldId id="513" r:id="rId33"/>
    <p:sldId id="514" r:id="rId34"/>
    <p:sldId id="515" r:id="rId35"/>
    <p:sldId id="516" r:id="rId36"/>
    <p:sldId id="517" r:id="rId37"/>
    <p:sldId id="454" r:id="rId38"/>
    <p:sldId id="392" r:id="rId39"/>
  </p:sldIdLst>
  <p:sldSz cx="9144000" cy="6858000" type="screen4x3"/>
  <p:notesSz cx="6797675" cy="9926638"/>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2B2B2"/>
    <a:srgbClr val="F3B6A3"/>
    <a:srgbClr val="F6C7B8"/>
    <a:srgbClr val="80808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5414" autoAdjust="0"/>
  </p:normalViewPr>
  <p:slideViewPr>
    <p:cSldViewPr>
      <p:cViewPr varScale="1">
        <p:scale>
          <a:sx n="70" d="100"/>
          <a:sy n="70" d="100"/>
        </p:scale>
        <p:origin x="-13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atin typeface="Arial" charset="0"/>
              </a:defRPr>
            </a:lvl1pPr>
          </a:lstStyle>
          <a:p>
            <a:pPr>
              <a:defRPr/>
            </a:pPr>
            <a:endParaRPr lang="tr-T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eaLnBrk="1" hangingPunct="1">
              <a:defRPr sz="1200">
                <a:latin typeface="Arial" charset="0"/>
              </a:defRPr>
            </a:lvl1pPr>
          </a:lstStyle>
          <a:p>
            <a:pPr>
              <a:defRPr/>
            </a:pPr>
            <a:fld id="{6ECC7A6A-E08F-4F59-93BD-E57693B9881B}" type="datetimeFigureOut">
              <a:rPr lang="tr-TR"/>
              <a:pPr>
                <a:defRPr/>
              </a:pPr>
              <a:t>3.07.2017</a:t>
            </a:fld>
            <a:endParaRPr lang="tr-TR"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tr-T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603F961-BDB7-4BD6-A022-C830A1C52DEF}" type="slidenum">
              <a:rPr lang="tr-TR" altLang="tr-TR"/>
              <a:pPr>
                <a:defRPr/>
              </a:pPr>
              <a:t>‹#›</a:t>
            </a:fld>
            <a:endParaRPr lang="tr-TR" altLang="tr-TR"/>
          </a:p>
        </p:txBody>
      </p:sp>
    </p:spTree>
    <p:extLst>
      <p:ext uri="{BB962C8B-B14F-4D97-AF65-F5344CB8AC3E}">
        <p14:creationId xmlns="" xmlns:p14="http://schemas.microsoft.com/office/powerpoint/2010/main" val="3433894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50443" y="0"/>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B08AE0E-9D36-4C31-B584-82353C38CD7F}" type="datetimeFigureOut">
              <a:rPr lang="tr-TR"/>
              <a:pPr>
                <a:defRPr/>
              </a:pPr>
              <a:t>3.07.2017</a:t>
            </a:fld>
            <a:endParaRPr lang="tr-TR" dirty="0"/>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r-TR" noProof="0" dirty="0"/>
          </a:p>
        </p:txBody>
      </p:sp>
      <p:sp>
        <p:nvSpPr>
          <p:cNvPr id="5" name="4 Not Yer Tutucusu"/>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660CF5-B468-400E-B71C-065D4B391D2A}" type="slidenum">
              <a:rPr lang="tr-TR" altLang="tr-TR"/>
              <a:pPr>
                <a:defRPr/>
              </a:pPr>
              <a:t>‹#›</a:t>
            </a:fld>
            <a:endParaRPr lang="tr-TR" altLang="tr-TR"/>
          </a:p>
        </p:txBody>
      </p:sp>
    </p:spTree>
    <p:extLst>
      <p:ext uri="{BB962C8B-B14F-4D97-AF65-F5344CB8AC3E}">
        <p14:creationId xmlns="" xmlns:p14="http://schemas.microsoft.com/office/powerpoint/2010/main" val="7906737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tr-TR"/>
          </a:p>
        </p:txBody>
      </p:sp>
      <p:sp>
        <p:nvSpPr>
          <p:cNvPr id="61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DCD342-C9C2-42E0-A3B5-B2A9291FB061}" type="slidenum">
              <a:rPr lang="tr-TR" altLang="tr-TR" smtClean="0"/>
              <a:pPr>
                <a:spcBef>
                  <a:spcPct val="0"/>
                </a:spcBef>
              </a:pPr>
              <a:t>1</a:t>
            </a:fld>
            <a:endParaRPr lang="tr-TR" altLang="tr-TR"/>
          </a:p>
        </p:txBody>
      </p:sp>
    </p:spTree>
    <p:extLst>
      <p:ext uri="{BB962C8B-B14F-4D97-AF65-F5344CB8AC3E}">
        <p14:creationId xmlns="" xmlns:p14="http://schemas.microsoft.com/office/powerpoint/2010/main" val="1312755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3" name="6 Resim" descr="powerpoint1.jp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a:t>Asıl başlık stili için tıklatın</a:t>
            </a:r>
          </a:p>
        </p:txBody>
      </p:sp>
      <p:sp>
        <p:nvSpPr>
          <p:cNvPr id="4" name="3 Veri Yer Tutucusu"/>
          <p:cNvSpPr>
            <a:spLocks noGrp="1"/>
          </p:cNvSpPr>
          <p:nvPr>
            <p:ph type="dt" sz="half" idx="10"/>
          </p:nvPr>
        </p:nvSpPr>
        <p:spPr/>
        <p:txBody>
          <a:bodyPr/>
          <a:lstStyle>
            <a:lvl1pPr>
              <a:defRPr/>
            </a:lvl1pPr>
          </a:lstStyle>
          <a:p>
            <a:pPr>
              <a:defRPr/>
            </a:pPr>
            <a:fld id="{C80E6E62-43F2-474E-9833-7B972D918828}" type="datetime1">
              <a:rPr lang="tr-TR"/>
              <a:pPr>
                <a:defRPr/>
              </a:pPr>
              <a:t>3.07.2017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616D10E-7A2A-4520-88F8-20895C9553FA}" type="slidenum">
              <a:rPr lang="tr-TR" altLang="tr-TR"/>
              <a:pPr>
                <a:defRPr/>
              </a:pPr>
              <a:t>‹#›</a:t>
            </a:fld>
            <a:endParaRPr lang="tr-TR" altLang="tr-TR"/>
          </a:p>
        </p:txBody>
      </p:sp>
    </p:spTree>
    <p:extLst>
      <p:ext uri="{BB962C8B-B14F-4D97-AF65-F5344CB8AC3E}">
        <p14:creationId xmlns="" xmlns:p14="http://schemas.microsoft.com/office/powerpoint/2010/main" val="2798008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975C312-6475-4B4E-B23F-B39060E1014E}" type="datetime1">
              <a:rPr lang="tr-TR"/>
              <a:pPr>
                <a:defRPr/>
              </a:pPr>
              <a:t>3.07.2017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5145A53-6B32-4A2E-BFDF-5F6503A55D4A}" type="slidenum">
              <a:rPr lang="tr-TR" altLang="tr-TR"/>
              <a:pPr>
                <a:defRPr/>
              </a:pPr>
              <a:t>‹#›</a:t>
            </a:fld>
            <a:endParaRPr lang="tr-TR" altLang="tr-TR"/>
          </a:p>
        </p:txBody>
      </p:sp>
    </p:spTree>
    <p:extLst>
      <p:ext uri="{BB962C8B-B14F-4D97-AF65-F5344CB8AC3E}">
        <p14:creationId xmlns="" xmlns:p14="http://schemas.microsoft.com/office/powerpoint/2010/main" val="378325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C1AF0825-4013-4C91-86AB-E84E8C2160E7}" type="datetime1">
              <a:rPr lang="tr-TR"/>
              <a:pPr>
                <a:defRPr/>
              </a:pPr>
              <a:t>3.07.2017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B42955B-2A0F-465F-8131-7FF3E4FE4324}" type="slidenum">
              <a:rPr lang="tr-TR" altLang="tr-TR"/>
              <a:pPr>
                <a:defRPr/>
              </a:pPr>
              <a:t>‹#›</a:t>
            </a:fld>
            <a:endParaRPr lang="tr-TR" altLang="tr-TR"/>
          </a:p>
        </p:txBody>
      </p:sp>
    </p:spTree>
    <p:extLst>
      <p:ext uri="{BB962C8B-B14F-4D97-AF65-F5344CB8AC3E}">
        <p14:creationId xmlns="" xmlns:p14="http://schemas.microsoft.com/office/powerpoint/2010/main" val="3038510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68313" y="0"/>
            <a:ext cx="8229600" cy="908050"/>
          </a:xfrm>
        </p:spPr>
        <p:txBody>
          <a:bodyPr/>
          <a:lstStyle/>
          <a:p>
            <a:r>
              <a:rPr lang="tr-TR"/>
              <a:t>Asıl başlık stili için tıklatın</a:t>
            </a:r>
          </a:p>
        </p:txBody>
      </p:sp>
      <p:sp>
        <p:nvSpPr>
          <p:cNvPr id="3" name="Tablo Yer Tutucusu 2"/>
          <p:cNvSpPr>
            <a:spLocks noGrp="1"/>
          </p:cNvSpPr>
          <p:nvPr>
            <p:ph type="tbl" idx="1"/>
          </p:nvPr>
        </p:nvSpPr>
        <p:spPr>
          <a:xfrm>
            <a:off x="457200" y="1600200"/>
            <a:ext cx="8229600" cy="4525963"/>
          </a:xfrm>
        </p:spPr>
        <p:txBody>
          <a:bodyPr/>
          <a:lstStyle/>
          <a:p>
            <a:pPr lvl="0"/>
            <a:endParaRPr lang="tr-TR" noProof="0" dirty="0"/>
          </a:p>
        </p:txBody>
      </p:sp>
      <p:sp>
        <p:nvSpPr>
          <p:cNvPr id="4" name="3 Veri Yer Tutucusu"/>
          <p:cNvSpPr>
            <a:spLocks noGrp="1"/>
          </p:cNvSpPr>
          <p:nvPr>
            <p:ph type="dt" sz="half" idx="10"/>
          </p:nvPr>
        </p:nvSpPr>
        <p:spPr/>
        <p:txBody>
          <a:bodyPr/>
          <a:lstStyle>
            <a:lvl1pPr>
              <a:defRPr/>
            </a:lvl1pPr>
          </a:lstStyle>
          <a:p>
            <a:pPr>
              <a:defRPr/>
            </a:pPr>
            <a:fld id="{B96D2FA0-051C-4A10-85CB-3B3D0FE56CF9}" type="datetime1">
              <a:rPr lang="tr-TR"/>
              <a:pPr>
                <a:defRPr/>
              </a:pPr>
              <a:t>3.07.2017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93B8839-C782-430E-B47C-F67EF449157C}" type="slidenum">
              <a:rPr lang="tr-TR" altLang="tr-TR"/>
              <a:pPr>
                <a:defRPr/>
              </a:pPr>
              <a:t>‹#›</a:t>
            </a:fld>
            <a:endParaRPr lang="tr-TR" altLang="tr-TR"/>
          </a:p>
        </p:txBody>
      </p:sp>
    </p:spTree>
    <p:extLst>
      <p:ext uri="{BB962C8B-B14F-4D97-AF65-F5344CB8AC3E}">
        <p14:creationId xmlns="" xmlns:p14="http://schemas.microsoft.com/office/powerpoint/2010/main" val="340144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5E10B42E-D042-4A4D-86FE-214F414DA6C8}" type="datetime1">
              <a:rPr lang="tr-TR"/>
              <a:pPr>
                <a:defRPr/>
              </a:pPr>
              <a:t>3.07.2017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4CDC0B5-AB43-4C20-AF57-C554EE12D313}" type="slidenum">
              <a:rPr lang="tr-TR" altLang="tr-TR"/>
              <a:pPr>
                <a:defRPr/>
              </a:pPr>
              <a:t>‹#›</a:t>
            </a:fld>
            <a:endParaRPr lang="tr-TR" altLang="tr-TR"/>
          </a:p>
        </p:txBody>
      </p:sp>
    </p:spTree>
    <p:extLst>
      <p:ext uri="{BB962C8B-B14F-4D97-AF65-F5344CB8AC3E}">
        <p14:creationId xmlns="" xmlns:p14="http://schemas.microsoft.com/office/powerpoint/2010/main" val="172622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A8BE9B6-8385-4253-A8AD-CA73AF8CFFF7}" type="datetime1">
              <a:rPr lang="tr-TR"/>
              <a:pPr>
                <a:defRPr/>
              </a:pPr>
              <a:t>3.07.2017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5BB3A8D-D063-4D7E-9604-5B916BBFE7C9}" type="slidenum">
              <a:rPr lang="tr-TR" altLang="tr-TR"/>
              <a:pPr>
                <a:defRPr/>
              </a:pPr>
              <a:t>‹#›</a:t>
            </a:fld>
            <a:endParaRPr lang="tr-TR" altLang="tr-TR"/>
          </a:p>
        </p:txBody>
      </p:sp>
    </p:spTree>
    <p:extLst>
      <p:ext uri="{BB962C8B-B14F-4D97-AF65-F5344CB8AC3E}">
        <p14:creationId xmlns="" xmlns:p14="http://schemas.microsoft.com/office/powerpoint/2010/main" val="372489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9FC6258E-47F8-4C98-BC73-A8056B1B1968}" type="datetime1">
              <a:rPr lang="tr-TR"/>
              <a:pPr>
                <a:defRPr/>
              </a:pPr>
              <a:t>3.07.2017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0740E4A-BF61-4686-AFAA-43B201549ACB}" type="slidenum">
              <a:rPr lang="tr-TR" altLang="tr-TR"/>
              <a:pPr>
                <a:defRPr/>
              </a:pPr>
              <a:t>‹#›</a:t>
            </a:fld>
            <a:endParaRPr lang="tr-TR" altLang="tr-TR"/>
          </a:p>
        </p:txBody>
      </p:sp>
    </p:spTree>
    <p:extLst>
      <p:ext uri="{BB962C8B-B14F-4D97-AF65-F5344CB8AC3E}">
        <p14:creationId xmlns="" xmlns:p14="http://schemas.microsoft.com/office/powerpoint/2010/main" val="31806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1302AAFB-2088-4B6F-82E9-2C055F690C1A}" type="datetime1">
              <a:rPr lang="tr-TR"/>
              <a:pPr>
                <a:defRPr/>
              </a:pPr>
              <a:t>3.07.2017</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51099B15-81BD-42D3-BD50-C4E505D9B265}" type="slidenum">
              <a:rPr lang="tr-TR" altLang="tr-TR"/>
              <a:pPr>
                <a:defRPr/>
              </a:pPr>
              <a:t>‹#›</a:t>
            </a:fld>
            <a:endParaRPr lang="tr-TR" altLang="tr-TR"/>
          </a:p>
        </p:txBody>
      </p:sp>
    </p:spTree>
    <p:extLst>
      <p:ext uri="{BB962C8B-B14F-4D97-AF65-F5344CB8AC3E}">
        <p14:creationId xmlns="" xmlns:p14="http://schemas.microsoft.com/office/powerpoint/2010/main" val="269281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207B92FD-81F1-4747-94CD-4ACFABF45934}" type="datetime1">
              <a:rPr lang="tr-TR"/>
              <a:pPr>
                <a:defRPr/>
              </a:pPr>
              <a:t>3.07.2017</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303AA7B4-A5B5-4336-92B1-4C6AC434F2BD}" type="slidenum">
              <a:rPr lang="tr-TR" altLang="tr-TR"/>
              <a:pPr>
                <a:defRPr/>
              </a:pPr>
              <a:t>‹#›</a:t>
            </a:fld>
            <a:endParaRPr lang="tr-TR" altLang="tr-TR"/>
          </a:p>
        </p:txBody>
      </p:sp>
    </p:spTree>
    <p:extLst>
      <p:ext uri="{BB962C8B-B14F-4D97-AF65-F5344CB8AC3E}">
        <p14:creationId xmlns="" xmlns:p14="http://schemas.microsoft.com/office/powerpoint/2010/main" val="153227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448AD754-1888-4300-AB5A-7B54A35646D2}" type="datetime1">
              <a:rPr lang="tr-TR"/>
              <a:pPr>
                <a:defRPr/>
              </a:pPr>
              <a:t>3.07.2017</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51F5D4C0-7A6B-42D3-A357-9E89DB9C2FF9}" type="slidenum">
              <a:rPr lang="tr-TR" altLang="tr-TR"/>
              <a:pPr>
                <a:defRPr/>
              </a:pPr>
              <a:t>‹#›</a:t>
            </a:fld>
            <a:endParaRPr lang="tr-TR" altLang="tr-TR"/>
          </a:p>
        </p:txBody>
      </p:sp>
    </p:spTree>
    <p:extLst>
      <p:ext uri="{BB962C8B-B14F-4D97-AF65-F5344CB8AC3E}">
        <p14:creationId xmlns="" xmlns:p14="http://schemas.microsoft.com/office/powerpoint/2010/main" val="29030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2325A96-DCE6-4B92-9560-431E0C732E64}" type="datetime1">
              <a:rPr lang="tr-TR"/>
              <a:pPr>
                <a:defRPr/>
              </a:pPr>
              <a:t>3.07.2017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C308F4D-5D19-4B03-A5B5-49BB6520BA7C}" type="slidenum">
              <a:rPr lang="tr-TR" altLang="tr-TR"/>
              <a:pPr>
                <a:defRPr/>
              </a:pPr>
              <a:t>‹#›</a:t>
            </a:fld>
            <a:endParaRPr lang="tr-TR" altLang="tr-TR"/>
          </a:p>
        </p:txBody>
      </p:sp>
    </p:spTree>
    <p:extLst>
      <p:ext uri="{BB962C8B-B14F-4D97-AF65-F5344CB8AC3E}">
        <p14:creationId xmlns="" xmlns:p14="http://schemas.microsoft.com/office/powerpoint/2010/main" val="188447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29185D9-F0F2-4FFF-B62A-1F9E8DD61DB2}" type="datetime1">
              <a:rPr lang="tr-TR"/>
              <a:pPr>
                <a:defRPr/>
              </a:pPr>
              <a:t>3.07.2017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A1C92C6-455D-4C04-8DC5-1191F016A658}" type="slidenum">
              <a:rPr lang="tr-TR" altLang="tr-TR"/>
              <a:pPr>
                <a:defRPr/>
              </a:pPr>
              <a:t>‹#›</a:t>
            </a:fld>
            <a:endParaRPr lang="tr-TR" altLang="tr-TR"/>
          </a:p>
        </p:txBody>
      </p:sp>
    </p:spTree>
    <p:extLst>
      <p:ext uri="{BB962C8B-B14F-4D97-AF65-F5344CB8AC3E}">
        <p14:creationId xmlns="" xmlns:p14="http://schemas.microsoft.com/office/powerpoint/2010/main" val="245937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7 Resim" descr="powerpoint3.jpg"/>
          <p:cNvPicPr>
            <a:picLocks noChangeAspect="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1 Başlık Yer Tutucusu"/>
          <p:cNvSpPr>
            <a:spLocks noGrp="1"/>
          </p:cNvSpPr>
          <p:nvPr>
            <p:ph type="title"/>
          </p:nvPr>
        </p:nvSpPr>
        <p:spPr bwMode="auto">
          <a:xfrm>
            <a:off x="468313" y="0"/>
            <a:ext cx="8229600"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8"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7BB1B1B-4A5D-461B-89AE-6DB63ABC8538}" type="datetime1">
              <a:rPr lang="tr-TR"/>
              <a:pPr>
                <a:defRPr/>
              </a:pPr>
              <a:t>3.07.2017</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CD53569-7EAA-46ED-91CD-6AF425D5BC25}"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4207"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786563" y="6215063"/>
            <a:ext cx="2133600" cy="365125"/>
          </a:xfrm>
        </p:spPr>
        <p:txBody>
          <a:bodyPr rtlCol="0"/>
          <a:lstStyle/>
          <a:p>
            <a:pPr fontAlgn="auto">
              <a:spcBef>
                <a:spcPts val="0"/>
              </a:spcBef>
              <a:spcAft>
                <a:spcPts val="0"/>
              </a:spcAft>
              <a:defRPr/>
            </a:pPr>
            <a:r>
              <a:rPr lang="tr-TR" dirty="0">
                <a:solidFill>
                  <a:schemeClr val="tx1">
                    <a:tint val="75000"/>
                  </a:schemeClr>
                </a:solidFill>
                <a:latin typeface="+mn-lt"/>
              </a:rPr>
              <a:t>1</a:t>
            </a:r>
          </a:p>
        </p:txBody>
      </p:sp>
      <p:sp>
        <p:nvSpPr>
          <p:cNvPr id="4" name="Subtitle 2"/>
          <p:cNvSpPr txBox="1">
            <a:spLocks/>
          </p:cNvSpPr>
          <p:nvPr/>
        </p:nvSpPr>
        <p:spPr>
          <a:xfrm>
            <a:off x="5364163" y="3644900"/>
            <a:ext cx="3960812" cy="287338"/>
          </a:xfrm>
          <a:prstGeom prst="rect">
            <a:avLst/>
          </a:prstGeom>
        </p:spPr>
        <p:txBody>
          <a:bodyPr>
            <a:normAutofit fontScale="77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tr-TR" sz="2000" b="1" dirty="0" smtClean="0">
                <a:latin typeface="Century Gothic" panose="020B0502020202020204" pitchFamily="34" charset="0"/>
              </a:rPr>
              <a:t>Dicle İlçe  </a:t>
            </a:r>
            <a:r>
              <a:rPr lang="tr-TR" sz="2000" b="1" dirty="0">
                <a:latin typeface="Century Gothic" panose="020B0502020202020204" pitchFamily="34" charset="0"/>
              </a:rPr>
              <a:t>Milli Eğitim Müdürlüğü</a:t>
            </a:r>
          </a:p>
        </p:txBody>
      </p:sp>
      <p:sp>
        <p:nvSpPr>
          <p:cNvPr id="5124" name="TextBox 2"/>
          <p:cNvSpPr txBox="1">
            <a:spLocks noChangeArrowheads="1"/>
          </p:cNvSpPr>
          <p:nvPr/>
        </p:nvSpPr>
        <p:spPr bwMode="auto">
          <a:xfrm>
            <a:off x="709058" y="5624419"/>
            <a:ext cx="712883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2800" b="1" dirty="0" err="1" smtClean="0">
                <a:solidFill>
                  <a:schemeClr val="bg1"/>
                </a:solidFill>
                <a:latin typeface="Century Gothic" panose="020B0502020202020204" pitchFamily="34" charset="0"/>
              </a:rPr>
              <a:t>Meis</a:t>
            </a:r>
            <a:r>
              <a:rPr lang="tr-TR" altLang="tr-TR" sz="2800" b="1" dirty="0" smtClean="0">
                <a:solidFill>
                  <a:schemeClr val="bg1"/>
                </a:solidFill>
                <a:latin typeface="Century Gothic" panose="020B0502020202020204" pitchFamily="34" charset="0"/>
              </a:rPr>
              <a:t> </a:t>
            </a:r>
            <a:r>
              <a:rPr lang="tr-TR" altLang="tr-TR" sz="2800" b="1" dirty="0" err="1" smtClean="0">
                <a:solidFill>
                  <a:schemeClr val="bg1"/>
                </a:solidFill>
                <a:latin typeface="Century Gothic" panose="020B0502020202020204" pitchFamily="34" charset="0"/>
              </a:rPr>
              <a:t>Mödülü</a:t>
            </a:r>
            <a:r>
              <a:rPr lang="tr-TR" altLang="tr-TR" sz="2800" b="1" dirty="0" smtClean="0">
                <a:solidFill>
                  <a:schemeClr val="bg1"/>
                </a:solidFill>
                <a:latin typeface="Century Gothic" panose="020B0502020202020204" pitchFamily="34" charset="0"/>
              </a:rPr>
              <a:t> 2016-2017 </a:t>
            </a:r>
            <a:r>
              <a:rPr lang="tr-TR" altLang="tr-TR" sz="2800" b="1" dirty="0">
                <a:solidFill>
                  <a:schemeClr val="bg1"/>
                </a:solidFill>
                <a:latin typeface="Century Gothic" panose="020B0502020202020204" pitchFamily="34" charset="0"/>
              </a:rPr>
              <a:t>Eğitim Öğretim Yılı İstatistik Bilgileri Veri Giriş İşlemleri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a:xfrm>
            <a:off x="1714500" y="26988"/>
            <a:ext cx="6072188" cy="908050"/>
          </a:xfrm>
        </p:spPr>
        <p:txBody>
          <a:bodyPr/>
          <a:lstStyle/>
          <a:p>
            <a:r>
              <a:rPr lang="tr-TR" altLang="tr-TR" sz="2400" dirty="0"/>
              <a:t>Bina Sahibi ve Tahsisli Kurum</a:t>
            </a:r>
          </a:p>
        </p:txBody>
      </p:sp>
      <p:sp>
        <p:nvSpPr>
          <p:cNvPr id="27651"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0C534A-A3B5-4E53-99E5-77CA781417B6}" type="slidenum">
              <a:rPr lang="tr-TR" altLang="tr-TR" sz="1200" smtClean="0">
                <a:solidFill>
                  <a:srgbClr val="898989"/>
                </a:solidFill>
              </a:rPr>
              <a:pPr>
                <a:spcBef>
                  <a:spcPct val="0"/>
                </a:spcBef>
                <a:buFontTx/>
                <a:buNone/>
              </a:pPr>
              <a:t>10</a:t>
            </a:fld>
            <a:endParaRPr lang="tr-TR" altLang="tr-TR" sz="1200">
              <a:solidFill>
                <a:srgbClr val="898989"/>
              </a:solidFill>
            </a:endParaRPr>
          </a:p>
        </p:txBody>
      </p:sp>
      <p:pic>
        <p:nvPicPr>
          <p:cNvPr id="27652"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14843" y="1065439"/>
            <a:ext cx="2016223" cy="2016223"/>
          </a:xfrm>
          <a:prstGeom prst="rect">
            <a:avLst/>
          </a:prstGeom>
        </p:spPr>
      </p:pic>
      <p:sp>
        <p:nvSpPr>
          <p:cNvPr id="3" name="Yuvarlatılmış Dikdörtgen 2"/>
          <p:cNvSpPr/>
          <p:nvPr/>
        </p:nvSpPr>
        <p:spPr>
          <a:xfrm>
            <a:off x="179226" y="1068855"/>
            <a:ext cx="3070547" cy="216024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3200" dirty="0">
                <a:ln w="0"/>
                <a:solidFill>
                  <a:schemeClr val="accent1"/>
                </a:solidFill>
                <a:effectLst>
                  <a:outerShdw blurRad="38100" dist="25400" dir="5400000" algn="ctr" rotWithShape="0">
                    <a:srgbClr val="6E747A">
                      <a:alpha val="43000"/>
                    </a:srgbClr>
                  </a:outerShdw>
                </a:effectLst>
              </a:rPr>
              <a:t>BİNA SAHİBİ</a:t>
            </a:r>
          </a:p>
          <a:p>
            <a:pPr algn="ctr"/>
            <a:endParaRPr lang="tr-TR" dirty="0"/>
          </a:p>
          <a:p>
            <a:pPr algn="ctr"/>
            <a:r>
              <a:rPr lang="tr-TR" dirty="0"/>
              <a:t>Binanın mülkiyetini üzerinde bulunduran  kurum</a:t>
            </a:r>
          </a:p>
          <a:p>
            <a:pPr algn="ctr"/>
            <a:endParaRPr lang="tr-TR" dirty="0"/>
          </a:p>
        </p:txBody>
      </p:sp>
      <p:sp>
        <p:nvSpPr>
          <p:cNvPr id="12" name="Yuvarlatılmış Dikdörtgen 11"/>
          <p:cNvSpPr/>
          <p:nvPr/>
        </p:nvSpPr>
        <p:spPr>
          <a:xfrm>
            <a:off x="5796136" y="996846"/>
            <a:ext cx="3070547" cy="21602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2800" b="1" dirty="0">
                <a:solidFill>
                  <a:srgbClr val="FF0000"/>
                </a:solidFill>
              </a:rPr>
              <a:t>TAHSİSLİ KURUM</a:t>
            </a:r>
          </a:p>
          <a:p>
            <a:pPr algn="ctr"/>
            <a:endParaRPr lang="tr-TR" dirty="0"/>
          </a:p>
          <a:p>
            <a:pPr algn="ctr"/>
            <a:r>
              <a:rPr lang="tr-TR" dirty="0"/>
              <a:t>Binanın mülkiyetine sahip olmadığı halde </a:t>
            </a:r>
            <a:r>
              <a:rPr lang="tr-TR" dirty="0">
                <a:solidFill>
                  <a:srgbClr val="FF0000"/>
                </a:solidFill>
              </a:rPr>
              <a:t>misafir</a:t>
            </a:r>
            <a:r>
              <a:rPr lang="tr-TR" dirty="0"/>
              <a:t> olarak binayı kullanan kurum</a:t>
            </a:r>
          </a:p>
          <a:p>
            <a:pPr algn="ctr"/>
            <a:endParaRPr lang="tr-TR" dirty="0"/>
          </a:p>
        </p:txBody>
      </p:sp>
      <p:sp>
        <p:nvSpPr>
          <p:cNvPr id="4" name="Metin kutusu 3"/>
          <p:cNvSpPr txBox="1"/>
          <p:nvPr/>
        </p:nvSpPr>
        <p:spPr>
          <a:xfrm>
            <a:off x="219075" y="3429000"/>
            <a:ext cx="8647608" cy="3416320"/>
          </a:xfrm>
          <a:prstGeom prst="rect">
            <a:avLst/>
          </a:prstGeom>
          <a:noFill/>
        </p:spPr>
        <p:txBody>
          <a:bodyPr wrap="square" rtlCol="0">
            <a:spAutoFit/>
          </a:bodyPr>
          <a:lstStyle/>
          <a:p>
            <a:r>
              <a:rPr lang="tr-TR" dirty="0">
                <a:solidFill>
                  <a:srgbClr val="FF0000"/>
                </a:solidFill>
              </a:rPr>
              <a:t>Örnek 1</a:t>
            </a:r>
            <a:r>
              <a:rPr lang="tr-TR" dirty="0"/>
              <a:t>: Cumhuriyet İlkokulu ile Cumhuriyet Ortaokulu aynı binayı kullanmaktadır. Cumhuriyet İlkokulu bina sahibi Cumhuriyet Ortaokulu tahsisli kurumdur.</a:t>
            </a:r>
          </a:p>
          <a:p>
            <a:endParaRPr lang="tr-TR" dirty="0"/>
          </a:p>
          <a:p>
            <a:r>
              <a:rPr lang="tr-TR" dirty="0">
                <a:solidFill>
                  <a:srgbClr val="FF0000"/>
                </a:solidFill>
              </a:rPr>
              <a:t>Örnek 2: </a:t>
            </a:r>
            <a:r>
              <a:rPr lang="tr-TR" dirty="0" smtClean="0"/>
              <a:t>Dicle İmam </a:t>
            </a:r>
            <a:r>
              <a:rPr lang="tr-TR" dirty="0"/>
              <a:t>Hatip Ortaokulu geçici olarak </a:t>
            </a:r>
            <a:r>
              <a:rPr lang="tr-TR" dirty="0" smtClean="0"/>
              <a:t> Atatürk Ortaokulu </a:t>
            </a:r>
            <a:r>
              <a:rPr lang="tr-TR" dirty="0"/>
              <a:t>binasını kullanmaktadır. </a:t>
            </a:r>
            <a:r>
              <a:rPr lang="tr-TR" dirty="0" smtClean="0"/>
              <a:t>Atatürk Ortaokulu </a:t>
            </a:r>
            <a:r>
              <a:rPr lang="tr-TR" dirty="0"/>
              <a:t>bina sahibi </a:t>
            </a:r>
            <a:r>
              <a:rPr lang="tr-TR" dirty="0" smtClean="0"/>
              <a:t>Dicle İmam </a:t>
            </a:r>
            <a:r>
              <a:rPr lang="tr-TR" dirty="0"/>
              <a:t>Hatip Ortaokulu tahsisli kurumdur.</a:t>
            </a:r>
          </a:p>
          <a:p>
            <a:endParaRPr lang="tr-TR" dirty="0"/>
          </a:p>
          <a:p>
            <a:r>
              <a:rPr lang="tr-TR" dirty="0">
                <a:solidFill>
                  <a:srgbClr val="FF0000"/>
                </a:solidFill>
              </a:rPr>
              <a:t>Örnek 3: </a:t>
            </a:r>
            <a:r>
              <a:rPr lang="tr-TR" dirty="0"/>
              <a:t>İlçe Milli Eğitim Müdürlüğü Yapı Mesleki ve Teknik Anadolu Lisesi’nde hizmet vermektedir. Lise bina sahibi ilçe milli eğitim müdürlüğü tahsisli kurumdur.</a:t>
            </a:r>
          </a:p>
          <a:p>
            <a:endParaRPr lang="tr-TR" dirty="0"/>
          </a:p>
          <a:p>
            <a:endParaRPr lang="tr-TR" dirty="0"/>
          </a:p>
          <a:p>
            <a:r>
              <a:rPr lang="tr-TR" dirty="0"/>
              <a:t> </a:t>
            </a:r>
          </a:p>
        </p:txBody>
      </p:sp>
    </p:spTree>
    <p:extLst>
      <p:ext uri="{BB962C8B-B14F-4D97-AF65-F5344CB8AC3E}">
        <p14:creationId xmlns="" xmlns:p14="http://schemas.microsoft.com/office/powerpoint/2010/main" val="3915335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1714500" y="26988"/>
            <a:ext cx="6072188" cy="908050"/>
          </a:xfrm>
        </p:spPr>
        <p:txBody>
          <a:bodyPr/>
          <a:lstStyle/>
          <a:p>
            <a:r>
              <a:rPr lang="tr-TR" altLang="tr-TR" sz="2400" dirty="0"/>
              <a:t>Mebbis Modülü</a:t>
            </a:r>
          </a:p>
        </p:txBody>
      </p:sp>
      <p:sp>
        <p:nvSpPr>
          <p:cNvPr id="30723"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75AD4DD-72EF-443E-8E40-AB27A2E371CB}" type="slidenum">
              <a:rPr lang="tr-TR" altLang="tr-TR" sz="1200" smtClean="0">
                <a:solidFill>
                  <a:srgbClr val="898989"/>
                </a:solidFill>
              </a:rPr>
              <a:pPr>
                <a:spcBef>
                  <a:spcPct val="0"/>
                </a:spcBef>
                <a:buFontTx/>
                <a:buNone/>
              </a:pPr>
              <a:t>11</a:t>
            </a:fld>
            <a:endParaRPr lang="tr-TR" altLang="tr-TR" sz="1200">
              <a:solidFill>
                <a:srgbClr val="898989"/>
              </a:solidFill>
            </a:endParaRPr>
          </a:p>
        </p:txBody>
      </p:sp>
      <p:pic>
        <p:nvPicPr>
          <p:cNvPr id="30724"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7" name="Dikdörtgen 10"/>
          <p:cNvSpPr>
            <a:spLocks noChangeArrowheads="1"/>
          </p:cNvSpPr>
          <p:nvPr/>
        </p:nvSpPr>
        <p:spPr bwMode="auto">
          <a:xfrm>
            <a:off x="404813" y="1069975"/>
            <a:ext cx="4176712"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2. Tahsis Durumu</a:t>
            </a:r>
            <a:endParaRPr lang="tr-TR" altLang="tr-TR" sz="1900" b="1" dirty="0"/>
          </a:p>
        </p:txBody>
      </p:sp>
      <p:sp>
        <p:nvSpPr>
          <p:cNvPr id="30731" name="Rectangle 5"/>
          <p:cNvSpPr>
            <a:spLocks noChangeArrowheads="1"/>
          </p:cNvSpPr>
          <p:nvPr/>
        </p:nvSpPr>
        <p:spPr bwMode="auto">
          <a:xfrm>
            <a:off x="373856" y="3781325"/>
            <a:ext cx="8415337"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1400" dirty="0">
                <a:latin typeface="Arial" panose="020B0604020202020204" pitchFamily="34" charset="0"/>
              </a:rPr>
              <a:t>Yukarıdaki örnekte kurum sahibi asıl bina olduğu için tahsis ekranı kapalı gelmektedir. Çünkü ilk aşamada bina adres kontrol modülünde kurumu kendimize ait göstermiştik. Kendimize ait değilde başka kurum seçseydik bu ekran aktif olacaktı.</a:t>
            </a:r>
            <a:endParaRPr lang="tr-TR" altLang="tr-TR" sz="1400" b="1" dirty="0">
              <a:solidFill>
                <a:srgbClr val="FF0000"/>
              </a:solidFill>
              <a:latin typeface="Arial" panose="020B0604020202020204" pitchFamily="34" charset="0"/>
            </a:endParaRPr>
          </a:p>
        </p:txBody>
      </p:sp>
      <p:pic>
        <p:nvPicPr>
          <p:cNvPr id="2" name="Picture 1"/>
          <p:cNvPicPr>
            <a:picLocks noChangeAspect="1"/>
          </p:cNvPicPr>
          <p:nvPr/>
        </p:nvPicPr>
        <p:blipFill>
          <a:blip r:embed="rId3" cstate="print"/>
          <a:stretch>
            <a:fillRect/>
          </a:stretch>
        </p:blipFill>
        <p:spPr>
          <a:xfrm>
            <a:off x="362559" y="1770063"/>
            <a:ext cx="8324241" cy="1776214"/>
          </a:xfrm>
          <a:prstGeom prst="rect">
            <a:avLst/>
          </a:prstGeom>
        </p:spPr>
      </p:pic>
      <p:pic>
        <p:nvPicPr>
          <p:cNvPr id="20" name="Picture 19"/>
          <p:cNvPicPr>
            <a:picLocks noChangeAspect="1"/>
          </p:cNvPicPr>
          <p:nvPr/>
        </p:nvPicPr>
        <p:blipFill>
          <a:blip r:embed="rId4" cstate="print"/>
          <a:stretch>
            <a:fillRect/>
          </a:stretch>
        </p:blipFill>
        <p:spPr>
          <a:xfrm>
            <a:off x="4211960" y="4386918"/>
            <a:ext cx="4181475" cy="895350"/>
          </a:xfrm>
          <a:prstGeom prst="rect">
            <a:avLst/>
          </a:prstGeom>
        </p:spPr>
      </p:pic>
      <p:pic>
        <p:nvPicPr>
          <p:cNvPr id="21" name="Picture 20"/>
          <p:cNvPicPr>
            <a:picLocks noChangeAspect="1"/>
          </p:cNvPicPr>
          <p:nvPr/>
        </p:nvPicPr>
        <p:blipFill>
          <a:blip r:embed="rId5" cstate="print"/>
          <a:stretch>
            <a:fillRect/>
          </a:stretch>
        </p:blipFill>
        <p:spPr>
          <a:xfrm>
            <a:off x="202407" y="4545996"/>
            <a:ext cx="3649514" cy="10242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1714500" y="26988"/>
            <a:ext cx="6072188" cy="908050"/>
          </a:xfrm>
        </p:spPr>
        <p:txBody>
          <a:bodyPr/>
          <a:lstStyle/>
          <a:p>
            <a:r>
              <a:rPr lang="tr-TR" altLang="tr-TR" sz="2400" dirty="0"/>
              <a:t>Mebbis Modülü</a:t>
            </a:r>
          </a:p>
        </p:txBody>
      </p:sp>
      <p:sp>
        <p:nvSpPr>
          <p:cNvPr id="31747"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38CF28-D2DF-4ABC-BDB1-2741F1FBF471}" type="slidenum">
              <a:rPr lang="tr-TR" altLang="tr-TR" sz="1200" smtClean="0">
                <a:solidFill>
                  <a:srgbClr val="898989"/>
                </a:solidFill>
              </a:rPr>
              <a:pPr>
                <a:spcBef>
                  <a:spcPct val="0"/>
                </a:spcBef>
                <a:buFontTx/>
                <a:buNone/>
              </a:pPr>
              <a:t>12</a:t>
            </a:fld>
            <a:endParaRPr lang="tr-TR" altLang="tr-TR" sz="1200">
              <a:solidFill>
                <a:srgbClr val="898989"/>
              </a:solidFill>
            </a:endParaRPr>
          </a:p>
        </p:txBody>
      </p:sp>
      <p:pic>
        <p:nvPicPr>
          <p:cNvPr id="31748"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51" name="Dikdörtgen 10"/>
          <p:cNvSpPr>
            <a:spLocks noChangeArrowheads="1"/>
          </p:cNvSpPr>
          <p:nvPr/>
        </p:nvSpPr>
        <p:spPr bwMode="auto">
          <a:xfrm>
            <a:off x="404813" y="1069975"/>
            <a:ext cx="4176712"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a:solidFill>
                  <a:srgbClr val="FF0000"/>
                </a:solidFill>
              </a:rPr>
              <a:t>3. Bina Durumu</a:t>
            </a:r>
            <a:endParaRPr lang="tr-TR" altLang="tr-TR" sz="1900" b="1"/>
          </a:p>
        </p:txBody>
      </p:sp>
      <p:sp>
        <p:nvSpPr>
          <p:cNvPr id="31754" name="Rectangle 6"/>
          <p:cNvSpPr>
            <a:spLocks noChangeArrowheads="1"/>
          </p:cNvSpPr>
          <p:nvPr/>
        </p:nvSpPr>
        <p:spPr bwMode="auto">
          <a:xfrm>
            <a:off x="271462" y="3901703"/>
            <a:ext cx="8620125" cy="851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90000"/>
              </a:lnSpc>
              <a:spcBef>
                <a:spcPct val="0"/>
              </a:spcBef>
              <a:buFont typeface="Wingdings" panose="05000000000000000000" pitchFamily="2" charset="2"/>
              <a:buChar char="Ø"/>
            </a:pPr>
            <a:r>
              <a:rPr lang="tr-TR" altLang="tr-TR" sz="1800" dirty="0">
                <a:latin typeface="Arial" panose="020B0604020202020204" pitchFamily="34" charset="0"/>
              </a:rPr>
              <a:t>Çeşitli sebeplerle eğitime ara veren kurumlarımız bir süre sonra tekrar eğitime başladığında </a:t>
            </a:r>
            <a:r>
              <a:rPr lang="tr-TR" altLang="tr-TR" sz="1800" b="1" u="sng" dirty="0">
                <a:solidFill>
                  <a:srgbClr val="FF0000"/>
                </a:solidFill>
                <a:latin typeface="Arial" panose="020B0604020202020204" pitchFamily="34" charset="0"/>
              </a:rPr>
              <a:t>hizmete giriş tarihi olarak ilk açıldığı tarih</a:t>
            </a:r>
            <a:r>
              <a:rPr lang="tr-TR" altLang="tr-TR" sz="1800" dirty="0">
                <a:latin typeface="Arial" panose="020B0604020202020204" pitchFamily="34" charset="0"/>
              </a:rPr>
              <a:t> işlenecektir.</a:t>
            </a:r>
          </a:p>
          <a:p>
            <a:pPr algn="just">
              <a:lnSpc>
                <a:spcPct val="90000"/>
              </a:lnSpc>
              <a:spcBef>
                <a:spcPct val="0"/>
              </a:spcBef>
              <a:buNone/>
            </a:pPr>
            <a:endParaRPr lang="tr-TR" altLang="tr-TR" sz="1800" dirty="0">
              <a:latin typeface="Arial" panose="020B0604020202020204" pitchFamily="34" charset="0"/>
            </a:endParaRPr>
          </a:p>
        </p:txBody>
      </p:sp>
      <p:pic>
        <p:nvPicPr>
          <p:cNvPr id="2" name="Picture 1"/>
          <p:cNvPicPr>
            <a:picLocks noChangeAspect="1"/>
          </p:cNvPicPr>
          <p:nvPr/>
        </p:nvPicPr>
        <p:blipFill>
          <a:blip r:embed="rId3" cstate="print"/>
          <a:stretch>
            <a:fillRect/>
          </a:stretch>
        </p:blipFill>
        <p:spPr>
          <a:xfrm>
            <a:off x="98425" y="1572696"/>
            <a:ext cx="8945113" cy="1905517"/>
          </a:xfrm>
          <a:prstGeom prst="rect">
            <a:avLst/>
          </a:prstGeom>
        </p:spPr>
      </p:pic>
      <p:sp>
        <p:nvSpPr>
          <p:cNvPr id="17" name="Rectangular Callout 16"/>
          <p:cNvSpPr/>
          <p:nvPr/>
        </p:nvSpPr>
        <p:spPr>
          <a:xfrm>
            <a:off x="5508104" y="1846808"/>
            <a:ext cx="1656184" cy="597561"/>
          </a:xfrm>
          <a:prstGeom prst="wedgeRectCallout">
            <a:avLst>
              <a:gd name="adj1" fmla="val -237695"/>
              <a:gd name="adj2" fmla="val -55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1200" b="1" dirty="0">
                <a:solidFill>
                  <a:srgbClr val="FF0000"/>
                </a:solidFill>
              </a:rPr>
              <a:t>1. Yeni butonuna tıklayınız.</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1714500" y="26988"/>
            <a:ext cx="6072188" cy="908050"/>
          </a:xfrm>
        </p:spPr>
        <p:txBody>
          <a:bodyPr/>
          <a:lstStyle/>
          <a:p>
            <a:r>
              <a:rPr lang="tr-TR" altLang="tr-TR" sz="2400" dirty="0"/>
              <a:t>Mebbis Modülü</a:t>
            </a:r>
          </a:p>
        </p:txBody>
      </p:sp>
      <p:sp>
        <p:nvSpPr>
          <p:cNvPr id="36867"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28F81C-C0CE-476F-A2DA-932C3D15DAF1}" type="slidenum">
              <a:rPr lang="tr-TR" altLang="tr-TR" sz="1200" smtClean="0">
                <a:solidFill>
                  <a:srgbClr val="898989"/>
                </a:solidFill>
              </a:rPr>
              <a:pPr>
                <a:spcBef>
                  <a:spcPct val="0"/>
                </a:spcBef>
                <a:buFontTx/>
                <a:buNone/>
              </a:pPr>
              <a:t>13</a:t>
            </a:fld>
            <a:endParaRPr lang="tr-TR" altLang="tr-TR" sz="1200">
              <a:solidFill>
                <a:srgbClr val="898989"/>
              </a:solidFill>
            </a:endParaRPr>
          </a:p>
        </p:txBody>
      </p:sp>
      <p:pic>
        <p:nvPicPr>
          <p:cNvPr id="36868"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71" name="Dikdörtgen 10"/>
          <p:cNvSpPr>
            <a:spLocks noChangeArrowheads="1"/>
          </p:cNvSpPr>
          <p:nvPr/>
        </p:nvSpPr>
        <p:spPr bwMode="auto">
          <a:xfrm>
            <a:off x="404813" y="1069975"/>
            <a:ext cx="4176712"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a:solidFill>
                  <a:srgbClr val="FF0000"/>
                </a:solidFill>
              </a:rPr>
              <a:t>4. Lojman Durumu</a:t>
            </a:r>
            <a:endParaRPr lang="tr-TR" altLang="tr-TR" sz="1900" b="1"/>
          </a:p>
        </p:txBody>
      </p:sp>
      <p:sp>
        <p:nvSpPr>
          <p:cNvPr id="12" name="Dikdörtgen 11"/>
          <p:cNvSpPr/>
          <p:nvPr/>
        </p:nvSpPr>
        <p:spPr>
          <a:xfrm>
            <a:off x="-1" y="3115777"/>
            <a:ext cx="580955"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
        <p:nvSpPr>
          <p:cNvPr id="15" name="Dikdörtgen 14"/>
          <p:cNvSpPr/>
          <p:nvPr/>
        </p:nvSpPr>
        <p:spPr>
          <a:xfrm>
            <a:off x="5301735" y="3785850"/>
            <a:ext cx="580955"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p:txBody>
      </p:sp>
      <p:pic>
        <p:nvPicPr>
          <p:cNvPr id="2" name="Picture 1"/>
          <p:cNvPicPr>
            <a:picLocks noChangeAspect="1"/>
          </p:cNvPicPr>
          <p:nvPr/>
        </p:nvPicPr>
        <p:blipFill>
          <a:blip r:embed="rId3" cstate="print"/>
          <a:stretch>
            <a:fillRect/>
          </a:stretch>
        </p:blipFill>
        <p:spPr>
          <a:xfrm>
            <a:off x="603772" y="1727200"/>
            <a:ext cx="2076450" cy="3562350"/>
          </a:xfrm>
          <a:prstGeom prst="rect">
            <a:avLst/>
          </a:prstGeom>
        </p:spPr>
      </p:pic>
      <p:pic>
        <p:nvPicPr>
          <p:cNvPr id="3" name="Picture 2"/>
          <p:cNvPicPr>
            <a:picLocks noChangeAspect="1"/>
          </p:cNvPicPr>
          <p:nvPr/>
        </p:nvPicPr>
        <p:blipFill>
          <a:blip r:embed="rId4" cstate="print"/>
          <a:stretch>
            <a:fillRect/>
          </a:stretch>
        </p:blipFill>
        <p:spPr>
          <a:xfrm>
            <a:off x="2731509" y="1697155"/>
            <a:ext cx="6302363" cy="209188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1714500" y="26988"/>
            <a:ext cx="6072188" cy="908050"/>
          </a:xfrm>
        </p:spPr>
        <p:txBody>
          <a:bodyPr/>
          <a:lstStyle/>
          <a:p>
            <a:r>
              <a:rPr lang="tr-TR" altLang="tr-TR" sz="2400" dirty="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14</a:t>
            </a:fld>
            <a:endParaRPr lang="tr-TR" altLang="tr-TR" sz="1200">
              <a:solidFill>
                <a:srgbClr val="898989"/>
              </a:solidFill>
            </a:endParaRPr>
          </a:p>
        </p:txBody>
      </p:sp>
      <p:pic>
        <p:nvPicPr>
          <p:cNvPr id="37892"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5" name="Dikdörtgen 10"/>
          <p:cNvSpPr>
            <a:spLocks noChangeArrowheads="1"/>
          </p:cNvSpPr>
          <p:nvPr/>
        </p:nvSpPr>
        <p:spPr bwMode="auto">
          <a:xfrm>
            <a:off x="404813" y="1069975"/>
            <a:ext cx="690403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a:solidFill>
                  <a:srgbClr val="FF0000"/>
                </a:solidFill>
              </a:rPr>
              <a:t>5. Bina Kullanımı (En Önemli Kısım)</a:t>
            </a:r>
            <a:endParaRPr lang="tr-TR" altLang="tr-TR" sz="1900" b="1"/>
          </a:p>
        </p:txBody>
      </p:sp>
      <p:pic>
        <p:nvPicPr>
          <p:cNvPr id="37897" name="Picture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91188" y="1208088"/>
            <a:ext cx="466725"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Dikdörtgen 14"/>
          <p:cNvSpPr/>
          <p:nvPr/>
        </p:nvSpPr>
        <p:spPr>
          <a:xfrm>
            <a:off x="-43243" y="3722202"/>
            <a:ext cx="580955"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
        <p:nvSpPr>
          <p:cNvPr id="16" name="Dikdörtgen 15"/>
          <p:cNvSpPr/>
          <p:nvPr/>
        </p:nvSpPr>
        <p:spPr>
          <a:xfrm>
            <a:off x="8564563" y="1908432"/>
            <a:ext cx="580955"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2"/>
          <p:cNvPicPr>
            <a:picLocks noChangeAspect="1"/>
          </p:cNvPicPr>
          <p:nvPr/>
        </p:nvPicPr>
        <p:blipFill>
          <a:blip r:embed="rId4" cstate="print"/>
          <a:stretch>
            <a:fillRect/>
          </a:stretch>
        </p:blipFill>
        <p:spPr>
          <a:xfrm>
            <a:off x="515939" y="1695711"/>
            <a:ext cx="2028825" cy="3609975"/>
          </a:xfrm>
          <a:prstGeom prst="rect">
            <a:avLst/>
          </a:prstGeom>
        </p:spPr>
      </p:pic>
      <p:pic>
        <p:nvPicPr>
          <p:cNvPr id="4" name="Picture 3"/>
          <p:cNvPicPr>
            <a:picLocks noChangeAspect="1"/>
          </p:cNvPicPr>
          <p:nvPr/>
        </p:nvPicPr>
        <p:blipFill>
          <a:blip r:embed="rId5" cstate="print"/>
          <a:stretch>
            <a:fillRect/>
          </a:stretch>
        </p:blipFill>
        <p:spPr>
          <a:xfrm>
            <a:off x="2705484" y="1645056"/>
            <a:ext cx="5735015" cy="2978365"/>
          </a:xfrm>
          <a:prstGeom prst="rect">
            <a:avLst/>
          </a:prstGeom>
        </p:spPr>
      </p:pic>
      <p:pic>
        <p:nvPicPr>
          <p:cNvPr id="5" name="Picture 4"/>
          <p:cNvPicPr>
            <a:picLocks noChangeAspect="1"/>
          </p:cNvPicPr>
          <p:nvPr/>
        </p:nvPicPr>
        <p:blipFill>
          <a:blip r:embed="rId6" cstate="print"/>
          <a:stretch>
            <a:fillRect/>
          </a:stretch>
        </p:blipFill>
        <p:spPr>
          <a:xfrm>
            <a:off x="3395663" y="4651375"/>
            <a:ext cx="4391025" cy="1562100"/>
          </a:xfrm>
          <a:prstGeom prst="rect">
            <a:avLst/>
          </a:prstGeom>
        </p:spPr>
      </p:pic>
      <p:sp>
        <p:nvSpPr>
          <p:cNvPr id="2" name="Yuvarlatılmış Dikdörtgen 1"/>
          <p:cNvSpPr/>
          <p:nvPr/>
        </p:nvSpPr>
        <p:spPr>
          <a:xfrm>
            <a:off x="2915816" y="4623421"/>
            <a:ext cx="5318548" cy="1633632"/>
          </a:xfrm>
          <a:prstGeom prst="round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1714500" y="26988"/>
            <a:ext cx="6072188" cy="908050"/>
          </a:xfrm>
        </p:spPr>
        <p:txBody>
          <a:bodyPr/>
          <a:lstStyle/>
          <a:p>
            <a:r>
              <a:rPr lang="tr-TR" altLang="tr-TR" sz="2400" dirty="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15</a:t>
            </a:fld>
            <a:endParaRPr lang="tr-TR" altLang="tr-TR" sz="1200">
              <a:solidFill>
                <a:srgbClr val="898989"/>
              </a:solidFill>
            </a:endParaRPr>
          </a:p>
        </p:txBody>
      </p:sp>
      <p:pic>
        <p:nvPicPr>
          <p:cNvPr id="37892"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5" name="Dikdörtgen 10"/>
          <p:cNvSpPr>
            <a:spLocks noChangeArrowheads="1"/>
          </p:cNvSpPr>
          <p:nvPr/>
        </p:nvSpPr>
        <p:spPr bwMode="auto">
          <a:xfrm>
            <a:off x="1547664" y="1293956"/>
            <a:ext cx="690403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Bina Kullanımı (En Sık Yapılan Hatalar)</a:t>
            </a:r>
            <a:endParaRPr lang="tr-TR" altLang="tr-TR" sz="1900" b="1" dirty="0"/>
          </a:p>
        </p:txBody>
      </p:sp>
      <p:sp>
        <p:nvSpPr>
          <p:cNvPr id="17" name="Metin kutusu 5"/>
          <p:cNvSpPr txBox="1">
            <a:spLocks noChangeArrowheads="1"/>
          </p:cNvSpPr>
          <p:nvPr/>
        </p:nvSpPr>
        <p:spPr bwMode="auto">
          <a:xfrm>
            <a:off x="675290" y="2132856"/>
            <a:ext cx="3454400" cy="2862263"/>
          </a:xfrm>
          <a:prstGeom prst="rect">
            <a:avLst/>
          </a:prstGeom>
          <a:ln>
            <a:headEnd/>
            <a:tailEnd/>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sz="2000" b="1" u="sng" dirty="0">
                <a:solidFill>
                  <a:srgbClr val="FF0000"/>
                </a:solidFill>
              </a:rPr>
              <a:t>PROJEDEKİ DURUM</a:t>
            </a:r>
          </a:p>
          <a:p>
            <a:pPr eaLnBrk="1" hangingPunct="1"/>
            <a:r>
              <a:rPr lang="tr-TR" sz="2000" b="1" dirty="0"/>
              <a:t>Derslik Sayısı 		: 16</a:t>
            </a:r>
          </a:p>
          <a:p>
            <a:pPr eaLnBrk="1" hangingPunct="1"/>
            <a:r>
              <a:rPr lang="tr-TR" sz="2000" b="1" dirty="0"/>
              <a:t>Bilgisayar </a:t>
            </a:r>
            <a:r>
              <a:rPr lang="tr-TR" sz="2000" b="1" dirty="0" err="1"/>
              <a:t>Lab</a:t>
            </a:r>
            <a:r>
              <a:rPr lang="tr-TR" sz="2000" b="1" dirty="0"/>
              <a:t>. Sayısı	: 1</a:t>
            </a:r>
          </a:p>
          <a:p>
            <a:pPr eaLnBrk="1" hangingPunct="1"/>
            <a:r>
              <a:rPr lang="tr-TR" sz="2000" b="1" dirty="0"/>
              <a:t>Spor Odası 		: 1 </a:t>
            </a:r>
          </a:p>
          <a:p>
            <a:pPr eaLnBrk="1" hangingPunct="1"/>
            <a:r>
              <a:rPr lang="tr-TR" sz="2000" b="1" dirty="0"/>
              <a:t>Öğretmen Odası 		: 1</a:t>
            </a:r>
          </a:p>
          <a:p>
            <a:pPr eaLnBrk="1" hangingPunct="1"/>
            <a:r>
              <a:rPr lang="tr-TR" sz="2000" b="1" dirty="0"/>
              <a:t>Müdür Odası 		: 1 </a:t>
            </a:r>
          </a:p>
          <a:p>
            <a:pPr eaLnBrk="1" hangingPunct="1"/>
            <a:r>
              <a:rPr lang="tr-TR" sz="2000" b="1" dirty="0"/>
              <a:t>Müdür Yardımcısı 	: 3</a:t>
            </a:r>
          </a:p>
          <a:p>
            <a:pPr eaLnBrk="1" hangingPunct="1"/>
            <a:r>
              <a:rPr lang="tr-TR" sz="2000" b="1" dirty="0"/>
              <a:t>WC			: 6</a:t>
            </a:r>
          </a:p>
          <a:p>
            <a:pPr eaLnBrk="1" hangingPunct="1"/>
            <a:r>
              <a:rPr lang="tr-TR" sz="2000" b="1" dirty="0"/>
              <a:t>Hizmetli Odası 		: 1</a:t>
            </a:r>
          </a:p>
        </p:txBody>
      </p:sp>
      <p:sp>
        <p:nvSpPr>
          <p:cNvPr id="19" name="Metin kutusu 11"/>
          <p:cNvSpPr txBox="1">
            <a:spLocks noChangeArrowheads="1"/>
          </p:cNvSpPr>
          <p:nvPr/>
        </p:nvSpPr>
        <p:spPr bwMode="auto">
          <a:xfrm>
            <a:off x="4932040" y="2132856"/>
            <a:ext cx="3376613" cy="2862263"/>
          </a:xfrm>
          <a:prstGeom prst="rect">
            <a:avLst/>
          </a:prstGeom>
          <a:ln>
            <a:headEnd/>
            <a:tailEnd/>
          </a:ln>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sz="2000" b="1" u="sng" dirty="0">
                <a:solidFill>
                  <a:srgbClr val="FF0000"/>
                </a:solidFill>
              </a:rPr>
              <a:t>UYGULAMADAKİ DURUM</a:t>
            </a:r>
          </a:p>
          <a:p>
            <a:pPr eaLnBrk="1" hangingPunct="1"/>
            <a:r>
              <a:rPr lang="tr-TR" sz="2000" b="1" dirty="0"/>
              <a:t>Derslik Sayısı 		: 18</a:t>
            </a:r>
          </a:p>
          <a:p>
            <a:pPr eaLnBrk="1" hangingPunct="1"/>
            <a:r>
              <a:rPr lang="tr-TR" sz="2000" b="1" dirty="0"/>
              <a:t>Bilgisayar </a:t>
            </a:r>
            <a:r>
              <a:rPr lang="tr-TR" sz="2000" b="1" dirty="0" err="1"/>
              <a:t>Lab</a:t>
            </a:r>
            <a:r>
              <a:rPr lang="tr-TR" sz="2000" b="1" dirty="0"/>
              <a:t>. Sayısı	: 1</a:t>
            </a:r>
          </a:p>
          <a:p>
            <a:pPr eaLnBrk="1" hangingPunct="1"/>
            <a:r>
              <a:rPr lang="tr-TR" sz="2000" b="1" dirty="0"/>
              <a:t>Spor Odası 		: 0 </a:t>
            </a:r>
          </a:p>
          <a:p>
            <a:pPr eaLnBrk="1" hangingPunct="1"/>
            <a:r>
              <a:rPr lang="tr-TR" sz="2000" b="1" dirty="0"/>
              <a:t>Öğretmen Odası 		: 1</a:t>
            </a:r>
          </a:p>
          <a:p>
            <a:pPr eaLnBrk="1" hangingPunct="1"/>
            <a:r>
              <a:rPr lang="tr-TR" sz="2000" b="1" dirty="0"/>
              <a:t>Müdür Odası 		: 1 </a:t>
            </a:r>
          </a:p>
          <a:p>
            <a:pPr eaLnBrk="1" hangingPunct="1"/>
            <a:r>
              <a:rPr lang="tr-TR" sz="2000" b="1" dirty="0"/>
              <a:t>Müdür Yardımcısı 	: 2</a:t>
            </a:r>
          </a:p>
          <a:p>
            <a:pPr eaLnBrk="1" hangingPunct="1"/>
            <a:r>
              <a:rPr lang="tr-TR" sz="2000" b="1" dirty="0"/>
              <a:t>WC			: 6</a:t>
            </a:r>
          </a:p>
          <a:p>
            <a:pPr eaLnBrk="1" hangingPunct="1"/>
            <a:r>
              <a:rPr lang="tr-TR" sz="2000" b="1" dirty="0"/>
              <a:t>Hizmetli Odası 		: 1</a:t>
            </a:r>
            <a:endParaRPr lang="tr-TR" u="sng" dirty="0"/>
          </a:p>
        </p:txBody>
      </p:sp>
      <p:sp>
        <p:nvSpPr>
          <p:cNvPr id="20" name="Metin kutusu 19"/>
          <p:cNvSpPr txBox="1"/>
          <p:nvPr/>
        </p:nvSpPr>
        <p:spPr>
          <a:xfrm>
            <a:off x="1403648" y="5079969"/>
            <a:ext cx="1645002" cy="646331"/>
          </a:xfrm>
          <a:prstGeom prst="rect">
            <a:avLst/>
          </a:prstGeom>
          <a:noFill/>
        </p:spPr>
        <p:txBody>
          <a:bodyPr wrap="none">
            <a:spAutoFit/>
          </a:bodyPr>
          <a:lstStyle/>
          <a:p>
            <a:pPr eaLnBrk="1" fontAlgn="auto" hangingPunct="1">
              <a:spcBef>
                <a:spcPts val="0"/>
              </a:spcBef>
              <a:spcAft>
                <a:spcPts val="0"/>
              </a:spcAft>
              <a:defRPr/>
            </a:pPr>
            <a:r>
              <a:rPr lang="tr-TR" sz="3600" b="1" dirty="0">
                <a:solidFill>
                  <a:schemeClr val="tx2">
                    <a:lumMod val="60000"/>
                    <a:lumOff val="40000"/>
                  </a:schemeClr>
                </a:solidFill>
                <a:effectLst>
                  <a:outerShdw blurRad="38100" dist="38100" dir="2700000" algn="tl">
                    <a:srgbClr val="000000">
                      <a:alpha val="43137"/>
                    </a:srgbClr>
                  </a:outerShdw>
                </a:effectLst>
                <a:latin typeface="+mn-lt"/>
              </a:rPr>
              <a:t>DOĞRU</a:t>
            </a:r>
          </a:p>
        </p:txBody>
      </p:sp>
      <p:sp>
        <p:nvSpPr>
          <p:cNvPr id="21" name="Metin kutusu 20"/>
          <p:cNvSpPr txBox="1"/>
          <p:nvPr/>
        </p:nvSpPr>
        <p:spPr>
          <a:xfrm>
            <a:off x="5866453" y="5079969"/>
            <a:ext cx="1507785" cy="646331"/>
          </a:xfrm>
          <a:prstGeom prst="rect">
            <a:avLst/>
          </a:prstGeom>
          <a:noFill/>
        </p:spPr>
        <p:txBody>
          <a:bodyPr wrap="none">
            <a:spAutoFit/>
          </a:bodyPr>
          <a:lstStyle/>
          <a:p>
            <a:pPr eaLnBrk="1" fontAlgn="auto" hangingPunct="1">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YANLIŞ</a:t>
            </a:r>
          </a:p>
        </p:txBody>
      </p:sp>
    </p:spTree>
    <p:extLst>
      <p:ext uri="{BB962C8B-B14F-4D97-AF65-F5344CB8AC3E}">
        <p14:creationId xmlns="" xmlns:p14="http://schemas.microsoft.com/office/powerpoint/2010/main" val="2213865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1714500" y="26988"/>
            <a:ext cx="6072188" cy="908050"/>
          </a:xfrm>
        </p:spPr>
        <p:txBody>
          <a:bodyPr/>
          <a:lstStyle/>
          <a:p>
            <a:r>
              <a:rPr lang="tr-TR" altLang="tr-TR" sz="2400" dirty="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16</a:t>
            </a:fld>
            <a:endParaRPr lang="tr-TR" altLang="tr-TR" sz="1200" dirty="0">
              <a:solidFill>
                <a:srgbClr val="898989"/>
              </a:solidFill>
            </a:endParaRPr>
          </a:p>
        </p:txBody>
      </p:sp>
      <p:pic>
        <p:nvPicPr>
          <p:cNvPr id="37892"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5" name="Dikdörtgen 10"/>
          <p:cNvSpPr>
            <a:spLocks noChangeArrowheads="1"/>
          </p:cNvSpPr>
          <p:nvPr/>
        </p:nvSpPr>
        <p:spPr bwMode="auto">
          <a:xfrm>
            <a:off x="404813" y="1069975"/>
            <a:ext cx="690403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6. Anasınıfı Öğretmenleri</a:t>
            </a:r>
            <a:endParaRPr lang="tr-TR" altLang="tr-TR" sz="1900" b="1" dirty="0"/>
          </a:p>
        </p:txBody>
      </p:sp>
      <p:sp>
        <p:nvSpPr>
          <p:cNvPr id="15" name="Dikdörtgen 14"/>
          <p:cNvSpPr/>
          <p:nvPr/>
        </p:nvSpPr>
        <p:spPr>
          <a:xfrm>
            <a:off x="-43243" y="3722202"/>
            <a:ext cx="580955"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
        <p:nvSpPr>
          <p:cNvPr id="16" name="Dikdörtgen 15"/>
          <p:cNvSpPr/>
          <p:nvPr/>
        </p:nvSpPr>
        <p:spPr>
          <a:xfrm>
            <a:off x="8564563" y="1908432"/>
            <a:ext cx="580955"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5"/>
          <p:cNvPicPr>
            <a:picLocks noChangeAspect="1"/>
          </p:cNvPicPr>
          <p:nvPr/>
        </p:nvPicPr>
        <p:blipFill>
          <a:blip r:embed="rId3" cstate="print"/>
          <a:stretch>
            <a:fillRect/>
          </a:stretch>
        </p:blipFill>
        <p:spPr>
          <a:xfrm>
            <a:off x="522415" y="1611437"/>
            <a:ext cx="2066925" cy="3552825"/>
          </a:xfrm>
          <a:prstGeom prst="rect">
            <a:avLst/>
          </a:prstGeom>
        </p:spPr>
      </p:pic>
      <p:pic>
        <p:nvPicPr>
          <p:cNvPr id="7" name="Picture 6"/>
          <p:cNvPicPr>
            <a:picLocks noChangeAspect="1"/>
          </p:cNvPicPr>
          <p:nvPr/>
        </p:nvPicPr>
        <p:blipFill>
          <a:blip r:embed="rId4" cstate="print"/>
          <a:stretch>
            <a:fillRect/>
          </a:stretch>
        </p:blipFill>
        <p:spPr>
          <a:xfrm>
            <a:off x="2701672" y="1611437"/>
            <a:ext cx="5828968" cy="2836912"/>
          </a:xfrm>
          <a:prstGeom prst="rect">
            <a:avLst/>
          </a:prstGeom>
        </p:spPr>
      </p:pic>
      <p:sp>
        <p:nvSpPr>
          <p:cNvPr id="8" name="TextBox 7"/>
          <p:cNvSpPr txBox="1"/>
          <p:nvPr/>
        </p:nvSpPr>
        <p:spPr>
          <a:xfrm>
            <a:off x="2771800" y="4706119"/>
            <a:ext cx="5616624" cy="1477328"/>
          </a:xfrm>
          <a:prstGeom prst="rect">
            <a:avLst/>
          </a:prstGeom>
          <a:noFill/>
        </p:spPr>
        <p:txBody>
          <a:bodyPr wrap="square" rtlCol="0">
            <a:spAutoFit/>
          </a:bodyPr>
          <a:lstStyle/>
          <a:p>
            <a:pPr algn="just"/>
            <a:r>
              <a:rPr lang="tr-TR" dirty="0"/>
              <a:t>Bina kullanımı ekranında  anasınıfı olarak kullanılan alana anasınıfı girişi yaptıysanız bu modülü doldurmanız gerekir. Eğer kurumda anasınıfı yoksa bu ekrana hiçbir veri girişi yapmadan boş kayıt yapınız.</a:t>
            </a:r>
          </a:p>
        </p:txBody>
      </p:sp>
    </p:spTree>
    <p:extLst>
      <p:ext uri="{BB962C8B-B14F-4D97-AF65-F5344CB8AC3E}">
        <p14:creationId xmlns="" xmlns:p14="http://schemas.microsoft.com/office/powerpoint/2010/main" val="3531868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1714500" y="26988"/>
            <a:ext cx="6072188" cy="908050"/>
          </a:xfrm>
        </p:spPr>
        <p:txBody>
          <a:bodyPr/>
          <a:lstStyle/>
          <a:p>
            <a:r>
              <a:rPr lang="tr-TR" altLang="tr-TR" sz="2400" dirty="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17</a:t>
            </a:fld>
            <a:endParaRPr lang="tr-TR" altLang="tr-TR" sz="1200" dirty="0">
              <a:solidFill>
                <a:srgbClr val="898989"/>
              </a:solidFill>
            </a:endParaRPr>
          </a:p>
        </p:txBody>
      </p:sp>
      <p:pic>
        <p:nvPicPr>
          <p:cNvPr id="37892"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5" name="Dikdörtgen 10"/>
          <p:cNvSpPr>
            <a:spLocks noChangeArrowheads="1"/>
          </p:cNvSpPr>
          <p:nvPr/>
        </p:nvSpPr>
        <p:spPr bwMode="auto">
          <a:xfrm>
            <a:off x="404813" y="1069975"/>
            <a:ext cx="690403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7. Kütüphane / Materyal</a:t>
            </a:r>
            <a:endParaRPr lang="tr-TR" altLang="tr-TR" sz="1900" b="1" dirty="0"/>
          </a:p>
        </p:txBody>
      </p:sp>
      <p:sp>
        <p:nvSpPr>
          <p:cNvPr id="15" name="Dikdörtgen 14"/>
          <p:cNvSpPr/>
          <p:nvPr/>
        </p:nvSpPr>
        <p:spPr>
          <a:xfrm>
            <a:off x="-43243" y="3722202"/>
            <a:ext cx="580955"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
        <p:nvSpPr>
          <p:cNvPr id="16" name="Dikdörtgen 15"/>
          <p:cNvSpPr/>
          <p:nvPr/>
        </p:nvSpPr>
        <p:spPr>
          <a:xfrm>
            <a:off x="8564563" y="1908432"/>
            <a:ext cx="580955"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TextBox 7"/>
          <p:cNvSpPr txBox="1"/>
          <p:nvPr/>
        </p:nvSpPr>
        <p:spPr>
          <a:xfrm>
            <a:off x="2759582" y="4135210"/>
            <a:ext cx="5616624" cy="1200329"/>
          </a:xfrm>
          <a:prstGeom prst="rect">
            <a:avLst/>
          </a:prstGeom>
          <a:noFill/>
        </p:spPr>
        <p:txBody>
          <a:bodyPr wrap="square" rtlCol="0">
            <a:spAutoFit/>
          </a:bodyPr>
          <a:lstStyle/>
          <a:p>
            <a:pPr algn="just"/>
            <a:r>
              <a:rPr lang="tr-TR" dirty="0"/>
              <a:t>Bina kullanımı ekranında kütüphane sayısı girişi yaptıysanız bu modülü doldurmanız gerekir. Eğer kurumda kütüphane yoksa bu ekrana hiçbir veri girişi yapmadan boş kayıt yapınız.</a:t>
            </a:r>
          </a:p>
        </p:txBody>
      </p:sp>
      <p:pic>
        <p:nvPicPr>
          <p:cNvPr id="2" name="Picture 1"/>
          <p:cNvPicPr>
            <a:picLocks noChangeAspect="1"/>
          </p:cNvPicPr>
          <p:nvPr/>
        </p:nvPicPr>
        <p:blipFill>
          <a:blip r:embed="rId3" cstate="print"/>
          <a:stretch>
            <a:fillRect/>
          </a:stretch>
        </p:blipFill>
        <p:spPr>
          <a:xfrm>
            <a:off x="554264" y="1657350"/>
            <a:ext cx="2019300" cy="3543300"/>
          </a:xfrm>
          <a:prstGeom prst="rect">
            <a:avLst/>
          </a:prstGeom>
        </p:spPr>
      </p:pic>
      <p:pic>
        <p:nvPicPr>
          <p:cNvPr id="3" name="Picture 2"/>
          <p:cNvPicPr>
            <a:picLocks noChangeAspect="1"/>
          </p:cNvPicPr>
          <p:nvPr/>
        </p:nvPicPr>
        <p:blipFill>
          <a:blip r:embed="rId4" cstate="print"/>
          <a:stretch>
            <a:fillRect/>
          </a:stretch>
        </p:blipFill>
        <p:spPr>
          <a:xfrm>
            <a:off x="2759582" y="1623879"/>
            <a:ext cx="5678970" cy="2237170"/>
          </a:xfrm>
          <a:prstGeom prst="rect">
            <a:avLst/>
          </a:prstGeom>
        </p:spPr>
      </p:pic>
    </p:spTree>
    <p:extLst>
      <p:ext uri="{BB962C8B-B14F-4D97-AF65-F5344CB8AC3E}">
        <p14:creationId xmlns="" xmlns:p14="http://schemas.microsoft.com/office/powerpoint/2010/main" val="2103663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1714500" y="26988"/>
            <a:ext cx="6072188" cy="908050"/>
          </a:xfrm>
        </p:spPr>
        <p:txBody>
          <a:bodyPr/>
          <a:lstStyle/>
          <a:p>
            <a:r>
              <a:rPr lang="tr-TR" altLang="tr-TR" sz="2400" dirty="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18</a:t>
            </a:fld>
            <a:endParaRPr lang="tr-TR" altLang="tr-TR" sz="1200" dirty="0">
              <a:solidFill>
                <a:srgbClr val="898989"/>
              </a:solidFill>
            </a:endParaRPr>
          </a:p>
        </p:txBody>
      </p:sp>
      <p:pic>
        <p:nvPicPr>
          <p:cNvPr id="37892"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5" name="Dikdörtgen 10"/>
          <p:cNvSpPr>
            <a:spLocks noChangeArrowheads="1"/>
          </p:cNvSpPr>
          <p:nvPr/>
        </p:nvSpPr>
        <p:spPr bwMode="auto">
          <a:xfrm>
            <a:off x="404813" y="1069975"/>
            <a:ext cx="690403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8. Kütüphane / Kullanım</a:t>
            </a:r>
            <a:endParaRPr lang="tr-TR" altLang="tr-TR" sz="1900" b="1" dirty="0"/>
          </a:p>
        </p:txBody>
      </p:sp>
      <p:sp>
        <p:nvSpPr>
          <p:cNvPr id="15" name="Dikdörtgen 14"/>
          <p:cNvSpPr/>
          <p:nvPr/>
        </p:nvSpPr>
        <p:spPr>
          <a:xfrm>
            <a:off x="-43243" y="3722202"/>
            <a:ext cx="580955"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
        <p:nvSpPr>
          <p:cNvPr id="16" name="Dikdörtgen 15"/>
          <p:cNvSpPr/>
          <p:nvPr/>
        </p:nvSpPr>
        <p:spPr>
          <a:xfrm>
            <a:off x="8564563" y="1908432"/>
            <a:ext cx="580955"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TextBox 7"/>
          <p:cNvSpPr txBox="1"/>
          <p:nvPr/>
        </p:nvSpPr>
        <p:spPr>
          <a:xfrm>
            <a:off x="2788430" y="3722202"/>
            <a:ext cx="5616624" cy="1200329"/>
          </a:xfrm>
          <a:prstGeom prst="rect">
            <a:avLst/>
          </a:prstGeom>
          <a:noFill/>
        </p:spPr>
        <p:txBody>
          <a:bodyPr wrap="square" rtlCol="0">
            <a:spAutoFit/>
          </a:bodyPr>
          <a:lstStyle/>
          <a:p>
            <a:pPr algn="just"/>
            <a:r>
              <a:rPr lang="tr-TR" dirty="0"/>
              <a:t>Bina kullanımı ekranında kütüphane sayısı girişi yaptıysanız bu modülü doldurmanız gerekir. Eğer kurumda kütüphane yoksa bu ekrana hiçbir veri girişi yapmadan boş kayıt yapınız.</a:t>
            </a:r>
          </a:p>
        </p:txBody>
      </p:sp>
      <p:pic>
        <p:nvPicPr>
          <p:cNvPr id="4" name="Picture 3"/>
          <p:cNvPicPr>
            <a:picLocks noChangeAspect="1"/>
          </p:cNvPicPr>
          <p:nvPr/>
        </p:nvPicPr>
        <p:blipFill>
          <a:blip r:embed="rId3" cstate="print"/>
          <a:stretch>
            <a:fillRect/>
          </a:stretch>
        </p:blipFill>
        <p:spPr>
          <a:xfrm>
            <a:off x="562667" y="1623879"/>
            <a:ext cx="2019300" cy="3514725"/>
          </a:xfrm>
          <a:prstGeom prst="rect">
            <a:avLst/>
          </a:prstGeom>
        </p:spPr>
      </p:pic>
      <p:pic>
        <p:nvPicPr>
          <p:cNvPr id="5" name="Picture 4"/>
          <p:cNvPicPr>
            <a:picLocks noChangeAspect="1"/>
          </p:cNvPicPr>
          <p:nvPr/>
        </p:nvPicPr>
        <p:blipFill>
          <a:blip r:embed="rId4" cstate="print"/>
          <a:stretch>
            <a:fillRect/>
          </a:stretch>
        </p:blipFill>
        <p:spPr>
          <a:xfrm>
            <a:off x="2709749" y="1620442"/>
            <a:ext cx="5695305" cy="1522147"/>
          </a:xfrm>
          <a:prstGeom prst="rect">
            <a:avLst/>
          </a:prstGeom>
        </p:spPr>
      </p:pic>
      <p:sp>
        <p:nvSpPr>
          <p:cNvPr id="17" name="TextBox 16"/>
          <p:cNvSpPr txBox="1"/>
          <p:nvPr/>
        </p:nvSpPr>
        <p:spPr>
          <a:xfrm>
            <a:off x="598847" y="5161968"/>
            <a:ext cx="7946306" cy="923330"/>
          </a:xfrm>
          <a:prstGeom prst="rect">
            <a:avLst/>
          </a:prstGeom>
          <a:noFill/>
        </p:spPr>
        <p:txBody>
          <a:bodyPr wrap="square" rtlCol="0">
            <a:spAutoFit/>
          </a:bodyPr>
          <a:lstStyle/>
          <a:p>
            <a:pPr algn="just"/>
            <a:r>
              <a:rPr lang="tr-TR" dirty="0"/>
              <a:t>Özel okullarda Bilişim/İnternet ve Çevre Birimlerinden sonra 2 alt başlık daha vardır. </a:t>
            </a:r>
            <a:r>
              <a:rPr lang="tr-TR" b="1" dirty="0">
                <a:solidFill>
                  <a:srgbClr val="FF0000"/>
                </a:solidFill>
              </a:rPr>
              <a:t>Bilgisayar Laboratuarları/Bt Sınıfları </a:t>
            </a:r>
            <a:r>
              <a:rPr lang="tr-TR" dirty="0"/>
              <a:t>ve </a:t>
            </a:r>
            <a:r>
              <a:rPr lang="tr-TR" b="1" dirty="0">
                <a:solidFill>
                  <a:srgbClr val="FF0000"/>
                </a:solidFill>
              </a:rPr>
              <a:t>Bilişim/Bilgisayar modülü</a:t>
            </a:r>
            <a:r>
              <a:rPr lang="tr-TR" dirty="0"/>
              <a:t>. Özel okullar ekstradan bu moduüllere giriş yapıp kaydedecekler.</a:t>
            </a:r>
          </a:p>
        </p:txBody>
      </p:sp>
    </p:spTree>
    <p:extLst>
      <p:ext uri="{BB962C8B-B14F-4D97-AF65-F5344CB8AC3E}">
        <p14:creationId xmlns="" xmlns:p14="http://schemas.microsoft.com/office/powerpoint/2010/main" val="2644669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1714500" y="26988"/>
            <a:ext cx="6072188" cy="908050"/>
          </a:xfrm>
        </p:spPr>
        <p:txBody>
          <a:bodyPr/>
          <a:lstStyle/>
          <a:p>
            <a:r>
              <a:rPr lang="tr-TR" altLang="tr-TR" sz="2400" dirty="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19</a:t>
            </a:fld>
            <a:endParaRPr lang="tr-TR" altLang="tr-TR" sz="1200" dirty="0">
              <a:solidFill>
                <a:srgbClr val="898989"/>
              </a:solidFill>
            </a:endParaRPr>
          </a:p>
        </p:txBody>
      </p:sp>
      <p:pic>
        <p:nvPicPr>
          <p:cNvPr id="37892"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5" name="Dikdörtgen 10"/>
          <p:cNvSpPr>
            <a:spLocks noChangeArrowheads="1"/>
          </p:cNvSpPr>
          <p:nvPr/>
        </p:nvSpPr>
        <p:spPr bwMode="auto">
          <a:xfrm>
            <a:off x="404813" y="1069975"/>
            <a:ext cx="690403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9. Bilişim/İnternet ve Çevre Birimleri</a:t>
            </a:r>
            <a:endParaRPr lang="tr-TR" altLang="tr-TR" sz="1900" b="1" dirty="0"/>
          </a:p>
        </p:txBody>
      </p:sp>
      <p:sp>
        <p:nvSpPr>
          <p:cNvPr id="15" name="Dikdörtgen 14"/>
          <p:cNvSpPr/>
          <p:nvPr/>
        </p:nvSpPr>
        <p:spPr>
          <a:xfrm>
            <a:off x="-43243" y="3722202"/>
            <a:ext cx="580955"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
        <p:nvSpPr>
          <p:cNvPr id="16" name="Dikdörtgen 15"/>
          <p:cNvSpPr/>
          <p:nvPr/>
        </p:nvSpPr>
        <p:spPr>
          <a:xfrm>
            <a:off x="8564563" y="1908432"/>
            <a:ext cx="580955"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TextBox 7"/>
          <p:cNvSpPr txBox="1"/>
          <p:nvPr/>
        </p:nvSpPr>
        <p:spPr>
          <a:xfrm>
            <a:off x="2947939" y="5219700"/>
            <a:ext cx="5616624" cy="369332"/>
          </a:xfrm>
          <a:prstGeom prst="rect">
            <a:avLst/>
          </a:prstGeom>
          <a:noFill/>
        </p:spPr>
        <p:txBody>
          <a:bodyPr wrap="square" rtlCol="0">
            <a:spAutoFit/>
          </a:bodyPr>
          <a:lstStyle/>
          <a:p>
            <a:pPr algn="just"/>
            <a:r>
              <a:rPr lang="tr-TR" dirty="0"/>
              <a:t>Mevcut verileri girip kaydediyoruz.</a:t>
            </a:r>
          </a:p>
        </p:txBody>
      </p:sp>
      <p:pic>
        <p:nvPicPr>
          <p:cNvPr id="2" name="Picture 1"/>
          <p:cNvPicPr>
            <a:picLocks noChangeAspect="1"/>
          </p:cNvPicPr>
          <p:nvPr/>
        </p:nvPicPr>
        <p:blipFill>
          <a:blip r:embed="rId3" cstate="print"/>
          <a:stretch>
            <a:fillRect/>
          </a:stretch>
        </p:blipFill>
        <p:spPr>
          <a:xfrm>
            <a:off x="571521" y="1638300"/>
            <a:ext cx="2057400" cy="3581400"/>
          </a:xfrm>
          <a:prstGeom prst="rect">
            <a:avLst/>
          </a:prstGeom>
        </p:spPr>
      </p:pic>
      <p:pic>
        <p:nvPicPr>
          <p:cNvPr id="3" name="Picture 2"/>
          <p:cNvPicPr>
            <a:picLocks noChangeAspect="1"/>
          </p:cNvPicPr>
          <p:nvPr/>
        </p:nvPicPr>
        <p:blipFill>
          <a:blip r:embed="rId4" cstate="print"/>
          <a:stretch>
            <a:fillRect/>
          </a:stretch>
        </p:blipFill>
        <p:spPr>
          <a:xfrm>
            <a:off x="2665588" y="1635118"/>
            <a:ext cx="5918416" cy="3543313"/>
          </a:xfrm>
          <a:prstGeom prst="rect">
            <a:avLst/>
          </a:prstGeom>
        </p:spPr>
      </p:pic>
      <p:sp>
        <p:nvSpPr>
          <p:cNvPr id="17" name="TextBox 16"/>
          <p:cNvSpPr txBox="1"/>
          <p:nvPr/>
        </p:nvSpPr>
        <p:spPr>
          <a:xfrm>
            <a:off x="676050" y="5547272"/>
            <a:ext cx="8149088" cy="646331"/>
          </a:xfrm>
          <a:prstGeom prst="rect">
            <a:avLst/>
          </a:prstGeom>
          <a:noFill/>
        </p:spPr>
        <p:txBody>
          <a:bodyPr wrap="square" rtlCol="0">
            <a:spAutoFit/>
          </a:bodyPr>
          <a:lstStyle/>
          <a:p>
            <a:pPr algn="ctr"/>
            <a:r>
              <a:rPr lang="tr-TR" b="1" dirty="0">
                <a:solidFill>
                  <a:srgbClr val="FF0000"/>
                </a:solidFill>
              </a:rPr>
              <a:t>Girişler bu aşamada son buluyor.  Daha sonra bir alt menü Durum ve Onay ekranına geçiş yapınız.</a:t>
            </a:r>
          </a:p>
        </p:txBody>
      </p:sp>
    </p:spTree>
    <p:extLst>
      <p:ext uri="{BB962C8B-B14F-4D97-AF65-F5344CB8AC3E}">
        <p14:creationId xmlns="" xmlns:p14="http://schemas.microsoft.com/office/powerpoint/2010/main" val="3127271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500188" y="0"/>
            <a:ext cx="6000750" cy="908050"/>
          </a:xfrm>
        </p:spPr>
        <p:txBody>
          <a:bodyPr/>
          <a:lstStyle/>
          <a:p>
            <a:r>
              <a:rPr lang="tr-TR" altLang="tr-TR" sz="2800" b="1" dirty="0"/>
              <a:t>GİRİŞ</a:t>
            </a:r>
          </a:p>
        </p:txBody>
      </p:sp>
      <p:sp>
        <p:nvSpPr>
          <p:cNvPr id="7171"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03E418-8A48-4C23-BF7B-7D7AE1C5492D}" type="slidenum">
              <a:rPr lang="tr-TR" altLang="tr-TR" sz="1200" smtClean="0">
                <a:solidFill>
                  <a:srgbClr val="898989"/>
                </a:solidFill>
              </a:rPr>
              <a:pPr>
                <a:spcBef>
                  <a:spcPct val="0"/>
                </a:spcBef>
                <a:buFontTx/>
                <a:buNone/>
              </a:pPr>
              <a:t>2</a:t>
            </a:fld>
            <a:endParaRPr lang="tr-TR" altLang="tr-TR" sz="1200">
              <a:solidFill>
                <a:srgbClr val="898989"/>
              </a:solidFill>
            </a:endParaRPr>
          </a:p>
        </p:txBody>
      </p:sp>
      <p:pic>
        <p:nvPicPr>
          <p:cNvPr id="5" name="Resim 1"/>
          <p:cNvPicPr/>
          <p:nvPr/>
        </p:nvPicPr>
        <p:blipFill>
          <a:blip r:embed="rId2" cstate="print"/>
          <a:stretch>
            <a:fillRect/>
          </a:stretch>
        </p:blipFill>
        <p:spPr>
          <a:xfrm>
            <a:off x="219075" y="6035675"/>
            <a:ext cx="644525" cy="639763"/>
          </a:xfrm>
          <a:prstGeom prst="rect">
            <a:avLst/>
          </a:prstGeom>
          <a:effectLst>
            <a:outerShdw blurRad="50800" dist="38100" dir="8100000" algn="tr" rotWithShape="0">
              <a:prstClr val="black">
                <a:alpha val="40000"/>
              </a:prstClr>
            </a:outerShdw>
          </a:effectLst>
        </p:spPr>
      </p:pic>
      <p:pic>
        <p:nvPicPr>
          <p:cNvPr id="7175" name="Resim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Dikdörtgen 5"/>
          <p:cNvSpPr/>
          <p:nvPr/>
        </p:nvSpPr>
        <p:spPr>
          <a:xfrm>
            <a:off x="683568" y="1227590"/>
            <a:ext cx="2364942" cy="1200329"/>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tr-TR" sz="3600" b="1" cap="none" spc="0" dirty="0">
                <a:ln w="22225">
                  <a:solidFill>
                    <a:schemeClr val="accent2"/>
                  </a:solidFill>
                  <a:prstDash val="solid"/>
                </a:ln>
                <a:solidFill>
                  <a:schemeClr val="accent2">
                    <a:lumMod val="40000"/>
                    <a:lumOff val="60000"/>
                  </a:schemeClr>
                </a:solidFill>
                <a:effectLst/>
              </a:rPr>
              <a:t>Ne </a:t>
            </a:r>
          </a:p>
          <a:p>
            <a:pPr algn="ctr"/>
            <a:r>
              <a:rPr lang="tr-TR" sz="3600" b="1" cap="none" spc="0" dirty="0">
                <a:ln w="22225">
                  <a:solidFill>
                    <a:schemeClr val="accent2"/>
                  </a:solidFill>
                  <a:prstDash val="solid"/>
                </a:ln>
                <a:solidFill>
                  <a:schemeClr val="accent2">
                    <a:lumMod val="40000"/>
                    <a:lumOff val="60000"/>
                  </a:schemeClr>
                </a:solidFill>
                <a:effectLst/>
              </a:rPr>
              <a:t>Yapıyoruz</a:t>
            </a:r>
          </a:p>
        </p:txBody>
      </p:sp>
      <p:sp>
        <p:nvSpPr>
          <p:cNvPr id="7" name="Metin kutusu 6"/>
          <p:cNvSpPr txBox="1"/>
          <p:nvPr/>
        </p:nvSpPr>
        <p:spPr>
          <a:xfrm>
            <a:off x="3375221" y="1360573"/>
            <a:ext cx="5616624" cy="923330"/>
          </a:xfrm>
          <a:prstGeom prst="rect">
            <a:avLst/>
          </a:prstGeom>
          <a:solidFill>
            <a:schemeClr val="accent1">
              <a:alpha val="16000"/>
            </a:schemeClr>
          </a:solidFill>
        </p:spPr>
        <p:txBody>
          <a:bodyPr wrap="square" rtlCol="0">
            <a:spAutoFit/>
          </a:bodyPr>
          <a:lstStyle/>
          <a:p>
            <a:pPr algn="ctr"/>
            <a:r>
              <a:rPr lang="tr-TR" dirty="0"/>
              <a:t>Resmi istatistik programı çerçevesinde MEB’e bağlı resmi ve özel kurumların çeşitli alanlardaki bilgilerini topluyoruz.</a:t>
            </a:r>
          </a:p>
        </p:txBody>
      </p:sp>
      <p:sp>
        <p:nvSpPr>
          <p:cNvPr id="13" name="Dikdörtgen 12"/>
          <p:cNvSpPr/>
          <p:nvPr/>
        </p:nvSpPr>
        <p:spPr>
          <a:xfrm>
            <a:off x="683568" y="2689279"/>
            <a:ext cx="2364942" cy="1200329"/>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tr-TR" sz="3600" b="1" cap="none" spc="0" dirty="0">
                <a:ln w="22225">
                  <a:solidFill>
                    <a:schemeClr val="accent2"/>
                  </a:solidFill>
                  <a:prstDash val="solid"/>
                </a:ln>
                <a:solidFill>
                  <a:schemeClr val="accent2">
                    <a:lumMod val="40000"/>
                    <a:lumOff val="60000"/>
                  </a:schemeClr>
                </a:solidFill>
                <a:effectLst/>
              </a:rPr>
              <a:t>Niçin  </a:t>
            </a:r>
          </a:p>
          <a:p>
            <a:pPr algn="ctr"/>
            <a:r>
              <a:rPr lang="tr-TR" sz="3600" b="1" cap="none" spc="0" dirty="0">
                <a:ln w="22225">
                  <a:solidFill>
                    <a:schemeClr val="accent2"/>
                  </a:solidFill>
                  <a:prstDash val="solid"/>
                </a:ln>
                <a:solidFill>
                  <a:schemeClr val="accent2">
                    <a:lumMod val="40000"/>
                    <a:lumOff val="60000"/>
                  </a:schemeClr>
                </a:solidFill>
                <a:effectLst/>
              </a:rPr>
              <a:t>Yapıyoruz</a:t>
            </a:r>
          </a:p>
        </p:txBody>
      </p:sp>
      <p:sp>
        <p:nvSpPr>
          <p:cNvPr id="14" name="Metin kutusu 13"/>
          <p:cNvSpPr txBox="1"/>
          <p:nvPr/>
        </p:nvSpPr>
        <p:spPr>
          <a:xfrm>
            <a:off x="3375221" y="2650052"/>
            <a:ext cx="5616624" cy="1200329"/>
          </a:xfrm>
          <a:prstGeom prst="rect">
            <a:avLst/>
          </a:prstGeom>
          <a:solidFill>
            <a:schemeClr val="accent1">
              <a:alpha val="16000"/>
            </a:schemeClr>
          </a:solidFill>
        </p:spPr>
        <p:txBody>
          <a:bodyPr wrap="square" rtlCol="0">
            <a:spAutoFit/>
          </a:bodyPr>
          <a:lstStyle/>
          <a:p>
            <a:pPr algn="ctr"/>
            <a:r>
              <a:rPr lang="tr-TR" dirty="0"/>
              <a:t>Elde edilen veriler stratejik planların hazırlanmasında, eğitim yatırımlarının planlanmasında, bölgesel derslik ve okul yapımı planlarında </a:t>
            </a:r>
            <a:r>
              <a:rPr lang="tr-TR" dirty="0" smtClean="0"/>
              <a:t>kullanılıyor.Okulların tekli eğitime geçişinde bu bilgilerden yararlanılacaktır.</a:t>
            </a:r>
            <a:endParaRPr lang="tr-TR" dirty="0"/>
          </a:p>
        </p:txBody>
      </p:sp>
      <p:sp>
        <p:nvSpPr>
          <p:cNvPr id="15" name="Dikdörtgen 14"/>
          <p:cNvSpPr/>
          <p:nvPr/>
        </p:nvSpPr>
        <p:spPr>
          <a:xfrm>
            <a:off x="683568" y="4388911"/>
            <a:ext cx="2364942" cy="1200329"/>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tr-TR" sz="3600" b="1" cap="none" spc="0" dirty="0">
                <a:ln w="22225">
                  <a:solidFill>
                    <a:schemeClr val="accent2"/>
                  </a:solidFill>
                  <a:prstDash val="solid"/>
                </a:ln>
                <a:solidFill>
                  <a:schemeClr val="accent2">
                    <a:lumMod val="40000"/>
                    <a:lumOff val="60000"/>
                  </a:schemeClr>
                </a:solidFill>
                <a:effectLst/>
              </a:rPr>
              <a:t>Nasıl  </a:t>
            </a:r>
          </a:p>
          <a:p>
            <a:pPr algn="ctr"/>
            <a:r>
              <a:rPr lang="tr-TR" sz="3600" b="1" cap="none" spc="0" dirty="0">
                <a:ln w="22225">
                  <a:solidFill>
                    <a:schemeClr val="accent2"/>
                  </a:solidFill>
                  <a:prstDash val="solid"/>
                </a:ln>
                <a:solidFill>
                  <a:schemeClr val="accent2">
                    <a:lumMod val="40000"/>
                    <a:lumOff val="60000"/>
                  </a:schemeClr>
                </a:solidFill>
                <a:effectLst/>
              </a:rPr>
              <a:t>Yapıyoruz</a:t>
            </a:r>
          </a:p>
        </p:txBody>
      </p:sp>
      <p:sp>
        <p:nvSpPr>
          <p:cNvPr id="16" name="Metin kutusu 15"/>
          <p:cNvSpPr txBox="1"/>
          <p:nvPr/>
        </p:nvSpPr>
        <p:spPr>
          <a:xfrm>
            <a:off x="3375221" y="4521894"/>
            <a:ext cx="5616624" cy="923330"/>
          </a:xfrm>
          <a:prstGeom prst="rect">
            <a:avLst/>
          </a:prstGeom>
          <a:solidFill>
            <a:schemeClr val="accent1">
              <a:alpha val="16000"/>
            </a:schemeClr>
          </a:solidFill>
        </p:spPr>
        <p:txBody>
          <a:bodyPr wrap="square" rtlCol="0">
            <a:spAutoFit/>
          </a:bodyPr>
          <a:lstStyle/>
          <a:p>
            <a:pPr algn="ctr"/>
            <a:r>
              <a:rPr lang="tr-TR" dirty="0"/>
              <a:t>Okul ve kurumlar </a:t>
            </a:r>
            <a:r>
              <a:rPr lang="tr-TR" dirty="0" smtClean="0"/>
              <a:t> </a:t>
            </a:r>
            <a:r>
              <a:rPr lang="tr-TR" dirty="0"/>
              <a:t>MEBBİS sistemlerinden veri girişi yapıyor. İlçe okulların veri girişlerini, il ilçelerin veri girişlerini kontrol edip onaylıyor.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1714500" y="26988"/>
            <a:ext cx="6072188" cy="908050"/>
          </a:xfrm>
        </p:spPr>
        <p:txBody>
          <a:bodyPr/>
          <a:lstStyle/>
          <a:p>
            <a:r>
              <a:rPr lang="tr-TR" altLang="tr-TR" sz="2400" dirty="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20</a:t>
            </a:fld>
            <a:endParaRPr lang="tr-TR" altLang="tr-TR" sz="1200" dirty="0">
              <a:solidFill>
                <a:srgbClr val="898989"/>
              </a:solidFill>
            </a:endParaRPr>
          </a:p>
        </p:txBody>
      </p:sp>
      <p:pic>
        <p:nvPicPr>
          <p:cNvPr id="37892"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5" name="Dikdörtgen 10"/>
          <p:cNvSpPr>
            <a:spLocks noChangeArrowheads="1"/>
          </p:cNvSpPr>
          <p:nvPr/>
        </p:nvSpPr>
        <p:spPr bwMode="auto">
          <a:xfrm>
            <a:off x="2619436" y="987899"/>
            <a:ext cx="416718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DURUM VE ONAY EKRANI</a:t>
            </a:r>
            <a:endParaRPr lang="tr-TR" altLang="tr-TR" sz="1900" b="1" dirty="0"/>
          </a:p>
        </p:txBody>
      </p:sp>
      <p:sp>
        <p:nvSpPr>
          <p:cNvPr id="15" name="Dikdörtgen 14"/>
          <p:cNvSpPr/>
          <p:nvPr/>
        </p:nvSpPr>
        <p:spPr>
          <a:xfrm>
            <a:off x="29026" y="2597632"/>
            <a:ext cx="515486" cy="794403"/>
          </a:xfrm>
          <a:prstGeom prst="rect">
            <a:avLst/>
          </a:prstGeom>
          <a:solidFill>
            <a:srgbClr val="FFFF00">
              <a:alpha val="93000"/>
            </a:srgbClr>
          </a:solidFill>
        </p:spPr>
        <p:txBody>
          <a:bodyPr wrap="square" lIns="180000" tIns="180000" rIns="180000" bIns="180000">
            <a:spAutoFit/>
          </a:bodyPr>
          <a:lstStyle/>
          <a:p>
            <a:pPr algn="ctr"/>
            <a:r>
              <a:rPr lang="tr-TR"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
        <p:nvSpPr>
          <p:cNvPr id="8" name="TextBox 7"/>
          <p:cNvSpPr txBox="1"/>
          <p:nvPr/>
        </p:nvSpPr>
        <p:spPr>
          <a:xfrm>
            <a:off x="537712" y="4989863"/>
            <a:ext cx="8557414" cy="923330"/>
          </a:xfrm>
          <a:prstGeom prst="rect">
            <a:avLst/>
          </a:prstGeom>
          <a:noFill/>
        </p:spPr>
        <p:txBody>
          <a:bodyPr wrap="square" rtlCol="0">
            <a:spAutoFit/>
          </a:bodyPr>
          <a:lstStyle/>
          <a:p>
            <a:pPr algn="just"/>
            <a:r>
              <a:rPr lang="tr-TR" dirty="0"/>
              <a:t>Bu ekranda eğer tüm veriler sağlıklı ve doğru bir şeklide girilmişse sistem tüm işlemleri </a:t>
            </a:r>
            <a:r>
              <a:rPr lang="tr-TR" b="1" dirty="0">
                <a:solidFill>
                  <a:srgbClr val="FF0000"/>
                </a:solidFill>
              </a:rPr>
              <a:t>yapıldı</a:t>
            </a:r>
            <a:r>
              <a:rPr lang="tr-TR" dirty="0"/>
              <a:t> olarak yansıtacaktır. Tüm veriler yapıldı ise </a:t>
            </a:r>
            <a:r>
              <a:rPr lang="tr-TR" b="1" dirty="0">
                <a:solidFill>
                  <a:srgbClr val="FF0000"/>
                </a:solidFill>
              </a:rPr>
              <a:t>kurum onay işlemlerine</a:t>
            </a:r>
            <a:r>
              <a:rPr lang="tr-TR" dirty="0"/>
              <a:t> geçip onay vermeniz gerekir.</a:t>
            </a:r>
          </a:p>
        </p:txBody>
      </p:sp>
      <p:pic>
        <p:nvPicPr>
          <p:cNvPr id="4" name="Picture 3"/>
          <p:cNvPicPr>
            <a:picLocks noChangeAspect="1"/>
          </p:cNvPicPr>
          <p:nvPr/>
        </p:nvPicPr>
        <p:blipFill>
          <a:blip r:embed="rId3" cstate="print"/>
          <a:stretch>
            <a:fillRect/>
          </a:stretch>
        </p:blipFill>
        <p:spPr>
          <a:xfrm>
            <a:off x="537712" y="1843865"/>
            <a:ext cx="8542337" cy="3113955"/>
          </a:xfrm>
          <a:prstGeom prst="rect">
            <a:avLst/>
          </a:prstGeom>
        </p:spPr>
      </p:pic>
    </p:spTree>
    <p:extLst>
      <p:ext uri="{BB962C8B-B14F-4D97-AF65-F5344CB8AC3E}">
        <p14:creationId xmlns="" xmlns:p14="http://schemas.microsoft.com/office/powerpoint/2010/main" val="3397506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tr-TR" altLang="tr-TR" sz="2800"/>
              <a:t>Bina Kullanımı (Derslik Sayısı)</a:t>
            </a:r>
          </a:p>
        </p:txBody>
      </p:sp>
      <p:sp>
        <p:nvSpPr>
          <p:cNvPr id="34819"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537F70-F230-42DE-99AC-56C7C364E313}" type="slidenum">
              <a:rPr lang="tr-TR" altLang="tr-TR" sz="1200" smtClean="0">
                <a:solidFill>
                  <a:srgbClr val="898989"/>
                </a:solidFill>
              </a:rPr>
              <a:pPr>
                <a:spcBef>
                  <a:spcPct val="0"/>
                </a:spcBef>
                <a:buFontTx/>
                <a:buNone/>
              </a:pPr>
              <a:t>21</a:t>
            </a:fld>
            <a:endParaRPr lang="tr-TR" altLang="tr-TR" sz="1200">
              <a:solidFill>
                <a:srgbClr val="898989"/>
              </a:solidFill>
            </a:endParaRPr>
          </a:p>
        </p:txBody>
      </p:sp>
      <p:sp>
        <p:nvSpPr>
          <p:cNvPr id="34820" name="Rectangle 4"/>
          <p:cNvSpPr>
            <a:spLocks noChangeArrowheads="1"/>
          </p:cNvSpPr>
          <p:nvPr/>
        </p:nvSpPr>
        <p:spPr bwMode="auto">
          <a:xfrm>
            <a:off x="552450" y="2406650"/>
            <a:ext cx="822960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q"/>
            </a:pPr>
            <a:r>
              <a:rPr lang="tr-TR" altLang="tr-TR" sz="2400" dirty="0">
                <a:latin typeface="Arial" panose="020B0604020202020204" pitchFamily="34" charset="0"/>
              </a:rPr>
              <a:t>Tahsis durumu olmayan okullarda (sadece kendi binasını kendisi kullanan okullar); </a:t>
            </a:r>
          </a:p>
          <a:p>
            <a:pPr>
              <a:spcBef>
                <a:spcPct val="0"/>
              </a:spcBef>
              <a:buFont typeface="Wingdings" panose="05000000000000000000" pitchFamily="2" charset="2"/>
              <a:buChar char="q"/>
            </a:pPr>
            <a:r>
              <a:rPr lang="tr-TR" altLang="tr-TR" sz="2400" dirty="0">
                <a:latin typeface="Arial" panose="020B0604020202020204" pitchFamily="34" charset="0"/>
              </a:rPr>
              <a:t>Derslik sayısı (Kullanılan Kullanılmayan anasınıfı dahil)= Derslik sayısı (Aktif olarak kullanılan anasınıfı hariç) + Derslik sayısı (Kullanılmayan) + Derslik sayısı (Anasınıfı)</a:t>
            </a:r>
          </a:p>
          <a:p>
            <a:pPr>
              <a:spcBef>
                <a:spcPct val="0"/>
              </a:spcBef>
              <a:buNone/>
            </a:pPr>
            <a:r>
              <a:rPr lang="tr-TR" altLang="tr-TR" sz="2400" dirty="0" smtClean="0">
                <a:latin typeface="Arial" panose="020B0604020202020204" pitchFamily="34" charset="0"/>
              </a:rPr>
              <a:t>eşitliği </a:t>
            </a:r>
            <a:r>
              <a:rPr lang="tr-TR" altLang="tr-TR" sz="2400" dirty="0">
                <a:latin typeface="Arial" panose="020B0604020202020204" pitchFamily="34" charset="0"/>
              </a:rPr>
              <a:t>sağlanacaktır.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a:xfrm>
            <a:off x="1714500" y="26988"/>
            <a:ext cx="6072188" cy="908050"/>
          </a:xfrm>
        </p:spPr>
        <p:txBody>
          <a:bodyPr/>
          <a:lstStyle/>
          <a:p>
            <a:r>
              <a:rPr lang="tr-TR" altLang="tr-TR" sz="2400" dirty="0"/>
              <a:t>Mebbis Modülü</a:t>
            </a:r>
          </a:p>
        </p:txBody>
      </p:sp>
      <p:sp>
        <p:nvSpPr>
          <p:cNvPr id="39939"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C433106-8DDE-401A-BD82-463C67470F7A}" type="slidenum">
              <a:rPr lang="tr-TR" altLang="tr-TR" sz="1200" smtClean="0">
                <a:solidFill>
                  <a:srgbClr val="898989"/>
                </a:solidFill>
              </a:rPr>
              <a:pPr>
                <a:spcBef>
                  <a:spcPct val="0"/>
                </a:spcBef>
                <a:buFontTx/>
                <a:buNone/>
              </a:pPr>
              <a:t>22</a:t>
            </a:fld>
            <a:endParaRPr lang="tr-TR" altLang="tr-TR" sz="1200">
              <a:solidFill>
                <a:srgbClr val="898989"/>
              </a:solidFill>
            </a:endParaRPr>
          </a:p>
        </p:txBody>
      </p:sp>
      <p:pic>
        <p:nvPicPr>
          <p:cNvPr id="39940"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3" name="Rectangle 3"/>
          <p:cNvSpPr>
            <a:spLocks noChangeArrowheads="1"/>
          </p:cNvSpPr>
          <p:nvPr/>
        </p:nvSpPr>
        <p:spPr bwMode="auto">
          <a:xfrm>
            <a:off x="220663" y="1700213"/>
            <a:ext cx="8745537" cy="3083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90000"/>
              </a:lnSpc>
              <a:spcBef>
                <a:spcPct val="0"/>
              </a:spcBef>
              <a:buFont typeface="Wingdings" panose="05000000000000000000" pitchFamily="2" charset="2"/>
              <a:buChar char="q"/>
            </a:pPr>
            <a:r>
              <a:rPr lang="tr-TR" altLang="tr-TR" sz="2400" dirty="0"/>
              <a:t>Yatılı okullara ait pansiyon kapasitesi girişi devlet kurumları modülünden bakanlık tarafından yapılmaktadır.</a:t>
            </a:r>
          </a:p>
          <a:p>
            <a:pPr algn="just">
              <a:lnSpc>
                <a:spcPct val="90000"/>
              </a:lnSpc>
              <a:spcBef>
                <a:spcPct val="0"/>
              </a:spcBef>
              <a:buFont typeface="Wingdings" panose="05000000000000000000" pitchFamily="2" charset="2"/>
              <a:buChar char="q"/>
            </a:pPr>
            <a:endParaRPr lang="tr-TR" altLang="tr-TR" sz="2400" dirty="0"/>
          </a:p>
          <a:p>
            <a:pPr algn="just">
              <a:lnSpc>
                <a:spcPct val="90000"/>
              </a:lnSpc>
              <a:spcBef>
                <a:spcPct val="0"/>
              </a:spcBef>
              <a:buFont typeface="Wingdings" panose="05000000000000000000" pitchFamily="2" charset="2"/>
              <a:buChar char="q"/>
            </a:pPr>
            <a:r>
              <a:rPr lang="tr-TR" altLang="tr-TR" sz="2400" dirty="0"/>
              <a:t>Pansiyonlu okulların bilgi girişleri ilçeler tarafından takip edilecek. </a:t>
            </a:r>
          </a:p>
          <a:p>
            <a:pPr algn="just">
              <a:lnSpc>
                <a:spcPct val="90000"/>
              </a:lnSpc>
              <a:spcBef>
                <a:spcPct val="0"/>
              </a:spcBef>
              <a:buFont typeface="Wingdings" panose="05000000000000000000" pitchFamily="2" charset="2"/>
              <a:buChar char="q"/>
            </a:pPr>
            <a:endParaRPr lang="tr-TR" altLang="tr-TR" sz="2400" dirty="0"/>
          </a:p>
          <a:p>
            <a:pPr algn="just">
              <a:lnSpc>
                <a:spcPct val="90000"/>
              </a:lnSpc>
              <a:spcBef>
                <a:spcPct val="0"/>
              </a:spcBef>
              <a:buFont typeface="Wingdings" panose="05000000000000000000" pitchFamily="2" charset="2"/>
              <a:buChar char="q"/>
            </a:pPr>
            <a:r>
              <a:rPr lang="tr-TR" altLang="tr-TR" sz="2400" dirty="0"/>
              <a:t>Pansiyonda kalan öğrencilerle ilgili bilgiler öğrencilerin pansiyonda kaldığı okul müdürlükleri tarafından e-okul modülüne girilecektir. Yatılı öğrenci ekleme işlemi e-okul kurum işlemleri/bilgi giriş işlemleri/yatılı öğrenci bölümünden yapılacaktır.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a:xfrm>
            <a:off x="1714500" y="26988"/>
            <a:ext cx="6072188" cy="908050"/>
          </a:xfrm>
        </p:spPr>
        <p:txBody>
          <a:bodyPr/>
          <a:lstStyle/>
          <a:p>
            <a:r>
              <a:rPr lang="tr-TR" altLang="tr-TR" sz="2400" dirty="0"/>
              <a:t>MEİS Modülü</a:t>
            </a:r>
          </a:p>
        </p:txBody>
      </p:sp>
      <p:sp>
        <p:nvSpPr>
          <p:cNvPr id="40963"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2ADE67-B5AB-4475-9D6C-16E5ECA8C195}" type="slidenum">
              <a:rPr lang="tr-TR" altLang="tr-TR" sz="1200" smtClean="0">
                <a:solidFill>
                  <a:srgbClr val="898989"/>
                </a:solidFill>
              </a:rPr>
              <a:pPr>
                <a:spcBef>
                  <a:spcPct val="0"/>
                </a:spcBef>
                <a:buFontTx/>
                <a:buNone/>
              </a:pPr>
              <a:t>23</a:t>
            </a:fld>
            <a:endParaRPr lang="tr-TR" altLang="tr-TR" sz="1200">
              <a:solidFill>
                <a:srgbClr val="898989"/>
              </a:solidFill>
            </a:endParaRPr>
          </a:p>
        </p:txBody>
      </p:sp>
      <p:pic>
        <p:nvPicPr>
          <p:cNvPr id="40964"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535348" y="1076289"/>
            <a:ext cx="8608652" cy="369332"/>
          </a:xfrm>
          <a:prstGeom prst="rect">
            <a:avLst/>
          </a:prstGeom>
        </p:spPr>
        <p:txBody>
          <a:bodyPr wrap="square">
            <a:spAutoFit/>
          </a:bodyPr>
          <a:lstStyle/>
          <a:p>
            <a:r>
              <a:rPr lang="tr-TR" b="1" dirty="0">
                <a:solidFill>
                  <a:srgbClr val="FF0000"/>
                </a:solidFill>
              </a:rPr>
              <a:t>Özel Okul/Kurumlar Öğretmen Sayılarını Girerken Dikkat Etmesi Gerekenler</a:t>
            </a:r>
          </a:p>
        </p:txBody>
      </p:sp>
      <p:sp>
        <p:nvSpPr>
          <p:cNvPr id="3" name="Rectangle 2"/>
          <p:cNvSpPr/>
          <p:nvPr/>
        </p:nvSpPr>
        <p:spPr>
          <a:xfrm>
            <a:off x="219075" y="1410329"/>
            <a:ext cx="8745413" cy="4801314"/>
          </a:xfrm>
          <a:prstGeom prst="rect">
            <a:avLst/>
          </a:prstGeom>
        </p:spPr>
        <p:txBody>
          <a:bodyPr wrap="square">
            <a:spAutoFit/>
          </a:bodyPr>
          <a:lstStyle/>
          <a:p>
            <a:pPr algn="just"/>
            <a:r>
              <a:rPr lang="tr-TR" b="1" dirty="0"/>
              <a:t>Özel Öğretim Kurumları MEİS-MEİS Sorgu Modülünde:</a:t>
            </a:r>
          </a:p>
          <a:p>
            <a:pPr algn="just"/>
            <a:endParaRPr lang="tr-TR" dirty="0"/>
          </a:p>
          <a:p>
            <a:pPr algn="just"/>
            <a:r>
              <a:rPr lang="tr-TR" dirty="0"/>
              <a:t>Öğretmen ve personel bilgileri ekranlarına bilgi girişi yapılabilmesi için öncelikle;</a:t>
            </a:r>
          </a:p>
          <a:p>
            <a:pPr algn="just"/>
            <a:r>
              <a:rPr lang="tr-TR" dirty="0"/>
              <a:t> </a:t>
            </a:r>
          </a:p>
          <a:p>
            <a:pPr algn="just"/>
            <a:r>
              <a:rPr lang="tr-TR" dirty="0"/>
              <a:t>Kurum Genel Bilgileri  başlığı altındaki </a:t>
            </a:r>
          </a:p>
          <a:p>
            <a:pPr marL="285750" indent="-285750" algn="just">
              <a:buFont typeface="Wingdings" panose="05000000000000000000" pitchFamily="2" charset="2"/>
              <a:buChar char="q"/>
            </a:pPr>
            <a:r>
              <a:rPr lang="tr-TR" dirty="0">
                <a:solidFill>
                  <a:srgbClr val="FF0000"/>
                </a:solidFill>
              </a:rPr>
              <a:t>Öğretmen Branşlarını ve </a:t>
            </a:r>
          </a:p>
          <a:p>
            <a:pPr marL="285750" indent="-285750" algn="just">
              <a:buFont typeface="Wingdings" panose="05000000000000000000" pitchFamily="2" charset="2"/>
              <a:buChar char="q"/>
            </a:pPr>
            <a:r>
              <a:rPr lang="tr-TR" dirty="0">
                <a:solidFill>
                  <a:srgbClr val="FF0000"/>
                </a:solidFill>
              </a:rPr>
              <a:t>Personel Görevlerini         </a:t>
            </a:r>
            <a:r>
              <a:rPr lang="tr-TR" dirty="0"/>
              <a:t>mutlaka seçmeleri gerekir. </a:t>
            </a:r>
          </a:p>
          <a:p>
            <a:pPr algn="just"/>
            <a:endParaRPr lang="tr-TR" dirty="0"/>
          </a:p>
          <a:p>
            <a:pPr algn="just"/>
            <a:r>
              <a:rPr lang="tr-TR" b="1" dirty="0"/>
              <a:t>Özel okul/kurumlar öğretmen bilgilerini girerken; </a:t>
            </a:r>
            <a:r>
              <a:rPr lang="tr-TR" dirty="0"/>
              <a:t>kadrolu öğretmenlerin verileri girilecek, Öğretmen sayılarına idareciler dahil edilecektir. </a:t>
            </a:r>
          </a:p>
          <a:p>
            <a:pPr algn="just"/>
            <a:endParaRPr lang="tr-TR" dirty="0"/>
          </a:p>
          <a:p>
            <a:pPr algn="just"/>
            <a:r>
              <a:rPr lang="tr-TR" b="1" dirty="0"/>
              <a:t>Birden Fazla özel okul bir kolej altında ise:</a:t>
            </a:r>
            <a:r>
              <a:rPr lang="tr-TR" dirty="0"/>
              <a:t> İdareciler birden fazla okula bakıyorsa, idareciler öğretmen sayılarına dahil edilirken, birinde girildiyse diğerinde girilmeyecek,</a:t>
            </a:r>
          </a:p>
          <a:p>
            <a:pPr algn="just"/>
            <a:r>
              <a:rPr lang="tr-TR" dirty="0"/>
              <a:t> </a:t>
            </a:r>
            <a:r>
              <a:rPr lang="tr-TR" b="1" dirty="0"/>
              <a:t>2 okulda da derse giren öğretmen var ise </a:t>
            </a:r>
            <a:r>
              <a:rPr lang="tr-TR" dirty="0"/>
              <a:t>birinde gösterilip diğerinde gösterilmeyecek. (Kısaca mükerrer giriş olmaması için dikkat edilecek)</a:t>
            </a:r>
          </a:p>
          <a:p>
            <a:pPr algn="just"/>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1714500" y="26988"/>
            <a:ext cx="6072188" cy="908050"/>
          </a:xfrm>
        </p:spPr>
        <p:txBody>
          <a:bodyPr/>
          <a:lstStyle/>
          <a:p>
            <a:r>
              <a:rPr lang="tr-TR" altLang="tr-TR" sz="2400"/>
              <a:t>MEİS Modülü</a:t>
            </a:r>
            <a:endParaRPr lang="tr-TR" altLang="tr-TR" sz="2400" dirty="0"/>
          </a:p>
        </p:txBody>
      </p:sp>
      <p:sp>
        <p:nvSpPr>
          <p:cNvPr id="41987"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04CD7C-DE49-44CB-99AF-6E565D92BF77}" type="slidenum">
              <a:rPr lang="tr-TR" altLang="tr-TR" sz="1200" smtClean="0">
                <a:solidFill>
                  <a:srgbClr val="898989"/>
                </a:solidFill>
              </a:rPr>
              <a:pPr>
                <a:spcBef>
                  <a:spcPct val="0"/>
                </a:spcBef>
                <a:buFontTx/>
                <a:buNone/>
              </a:pPr>
              <a:t>24</a:t>
            </a:fld>
            <a:endParaRPr lang="tr-TR" altLang="tr-TR" sz="1200">
              <a:solidFill>
                <a:srgbClr val="898989"/>
              </a:solidFill>
            </a:endParaRPr>
          </a:p>
        </p:txBody>
      </p:sp>
      <p:pic>
        <p:nvPicPr>
          <p:cNvPr id="41988"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219074" y="1069975"/>
            <a:ext cx="8673405" cy="369332"/>
          </a:xfrm>
          <a:prstGeom prst="rect">
            <a:avLst/>
          </a:prstGeom>
        </p:spPr>
        <p:txBody>
          <a:bodyPr wrap="square">
            <a:spAutoFit/>
          </a:bodyPr>
          <a:lstStyle/>
          <a:p>
            <a:pPr algn="ctr"/>
            <a:r>
              <a:rPr lang="tr-TR" b="1" dirty="0">
                <a:solidFill>
                  <a:srgbClr val="FF0000"/>
                </a:solidFill>
              </a:rPr>
              <a:t>2016-2017 Öğretim Yılında Kurumdaki Öğretmenlerin Branşları</a:t>
            </a:r>
          </a:p>
        </p:txBody>
      </p:sp>
      <p:pic>
        <p:nvPicPr>
          <p:cNvPr id="3" name="Picture 2"/>
          <p:cNvPicPr>
            <a:picLocks noChangeAspect="1"/>
          </p:cNvPicPr>
          <p:nvPr/>
        </p:nvPicPr>
        <p:blipFill>
          <a:blip r:embed="rId3" cstate="print"/>
          <a:stretch>
            <a:fillRect/>
          </a:stretch>
        </p:blipFill>
        <p:spPr>
          <a:xfrm>
            <a:off x="219074" y="1700808"/>
            <a:ext cx="8725505" cy="365640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1714500" y="26988"/>
            <a:ext cx="6072188" cy="908050"/>
          </a:xfrm>
        </p:spPr>
        <p:txBody>
          <a:bodyPr/>
          <a:lstStyle/>
          <a:p>
            <a:r>
              <a:rPr lang="tr-TR" altLang="tr-TR" sz="2400"/>
              <a:t>MEİS Modülü</a:t>
            </a:r>
            <a:endParaRPr lang="tr-TR" altLang="tr-TR" sz="2400" dirty="0"/>
          </a:p>
        </p:txBody>
      </p:sp>
      <p:sp>
        <p:nvSpPr>
          <p:cNvPr id="41987"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04CD7C-DE49-44CB-99AF-6E565D92BF77}" type="slidenum">
              <a:rPr lang="tr-TR" altLang="tr-TR" sz="1200" smtClean="0">
                <a:solidFill>
                  <a:srgbClr val="898989"/>
                </a:solidFill>
              </a:rPr>
              <a:pPr>
                <a:spcBef>
                  <a:spcPct val="0"/>
                </a:spcBef>
                <a:buFontTx/>
                <a:buNone/>
              </a:pPr>
              <a:t>25</a:t>
            </a:fld>
            <a:endParaRPr lang="tr-TR" altLang="tr-TR" sz="1200">
              <a:solidFill>
                <a:srgbClr val="898989"/>
              </a:solidFill>
            </a:endParaRPr>
          </a:p>
        </p:txBody>
      </p:sp>
      <p:pic>
        <p:nvPicPr>
          <p:cNvPr id="41988"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219074" y="1069975"/>
            <a:ext cx="8673405" cy="369332"/>
          </a:xfrm>
          <a:prstGeom prst="rect">
            <a:avLst/>
          </a:prstGeom>
        </p:spPr>
        <p:txBody>
          <a:bodyPr wrap="square">
            <a:spAutoFit/>
          </a:bodyPr>
          <a:lstStyle/>
          <a:p>
            <a:pPr algn="ctr"/>
            <a:r>
              <a:rPr lang="tr-TR" b="1" dirty="0">
                <a:solidFill>
                  <a:srgbClr val="FF0000"/>
                </a:solidFill>
              </a:rPr>
              <a:t>2016-2017 Öğretim Yılında Kurumda Görevli Personelin Görevleri</a:t>
            </a:r>
          </a:p>
        </p:txBody>
      </p:sp>
      <p:pic>
        <p:nvPicPr>
          <p:cNvPr id="4" name="Picture 3"/>
          <p:cNvPicPr>
            <a:picLocks noChangeAspect="1"/>
          </p:cNvPicPr>
          <p:nvPr/>
        </p:nvPicPr>
        <p:blipFill>
          <a:blip r:embed="rId3" cstate="print"/>
          <a:stretch>
            <a:fillRect/>
          </a:stretch>
        </p:blipFill>
        <p:spPr>
          <a:xfrm>
            <a:off x="219074" y="1711531"/>
            <a:ext cx="8741959" cy="3434938"/>
          </a:xfrm>
          <a:prstGeom prst="rect">
            <a:avLst/>
          </a:prstGeom>
        </p:spPr>
      </p:pic>
    </p:spTree>
    <p:extLst>
      <p:ext uri="{BB962C8B-B14F-4D97-AF65-F5344CB8AC3E}">
        <p14:creationId xmlns="" xmlns:p14="http://schemas.microsoft.com/office/powerpoint/2010/main" val="4130530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1714500" y="26988"/>
            <a:ext cx="6072188" cy="908050"/>
          </a:xfrm>
        </p:spPr>
        <p:txBody>
          <a:bodyPr/>
          <a:lstStyle/>
          <a:p>
            <a:r>
              <a:rPr lang="tr-TR" altLang="tr-TR" sz="2400"/>
              <a:t>MEİS Modülü</a:t>
            </a:r>
            <a:endParaRPr lang="tr-TR" altLang="tr-TR" sz="2400" dirty="0"/>
          </a:p>
        </p:txBody>
      </p:sp>
      <p:sp>
        <p:nvSpPr>
          <p:cNvPr id="41987"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04CD7C-DE49-44CB-99AF-6E565D92BF77}" type="slidenum">
              <a:rPr lang="tr-TR" altLang="tr-TR" sz="1200" smtClean="0">
                <a:solidFill>
                  <a:srgbClr val="898989"/>
                </a:solidFill>
              </a:rPr>
              <a:pPr>
                <a:spcBef>
                  <a:spcPct val="0"/>
                </a:spcBef>
                <a:buFontTx/>
                <a:buNone/>
              </a:pPr>
              <a:t>26</a:t>
            </a:fld>
            <a:endParaRPr lang="tr-TR" altLang="tr-TR" sz="1200">
              <a:solidFill>
                <a:srgbClr val="898989"/>
              </a:solidFill>
            </a:endParaRPr>
          </a:p>
        </p:txBody>
      </p:sp>
      <p:pic>
        <p:nvPicPr>
          <p:cNvPr id="41988"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219074" y="1069975"/>
            <a:ext cx="8673405" cy="369332"/>
          </a:xfrm>
          <a:prstGeom prst="rect">
            <a:avLst/>
          </a:prstGeom>
        </p:spPr>
        <p:txBody>
          <a:bodyPr wrap="square">
            <a:spAutoFit/>
          </a:bodyPr>
          <a:lstStyle/>
          <a:p>
            <a:pPr algn="ctr"/>
            <a:r>
              <a:rPr lang="tr-TR" b="1" dirty="0">
                <a:solidFill>
                  <a:srgbClr val="FF0000"/>
                </a:solidFill>
              </a:rPr>
              <a:t>2016-2017 Öğretim Yılında Görevlerine Göre Personel Sayıları</a:t>
            </a:r>
          </a:p>
        </p:txBody>
      </p:sp>
      <p:pic>
        <p:nvPicPr>
          <p:cNvPr id="3" name="Picture 2"/>
          <p:cNvPicPr>
            <a:picLocks noChangeAspect="1"/>
          </p:cNvPicPr>
          <p:nvPr/>
        </p:nvPicPr>
        <p:blipFill>
          <a:blip r:embed="rId3" cstate="print"/>
          <a:stretch>
            <a:fillRect/>
          </a:stretch>
        </p:blipFill>
        <p:spPr>
          <a:xfrm>
            <a:off x="98425" y="1617143"/>
            <a:ext cx="8991922" cy="3060504"/>
          </a:xfrm>
          <a:prstGeom prst="rect">
            <a:avLst/>
          </a:prstGeom>
        </p:spPr>
      </p:pic>
      <p:sp>
        <p:nvSpPr>
          <p:cNvPr id="5" name="TextBox 4"/>
          <p:cNvSpPr txBox="1"/>
          <p:nvPr/>
        </p:nvSpPr>
        <p:spPr>
          <a:xfrm>
            <a:off x="399245" y="5079449"/>
            <a:ext cx="8467726" cy="646331"/>
          </a:xfrm>
          <a:prstGeom prst="rect">
            <a:avLst/>
          </a:prstGeom>
          <a:noFill/>
        </p:spPr>
        <p:txBody>
          <a:bodyPr wrap="square" rtlCol="0">
            <a:spAutoFit/>
          </a:bodyPr>
          <a:lstStyle/>
          <a:p>
            <a:pPr algn="just"/>
            <a:r>
              <a:rPr lang="tr-TR" dirty="0"/>
              <a:t>Bir önceki modülde personel görevi eklemediğimiz için bu ekran boş geldi. Personel görevi eklediğimiz zaman bu ekran dolu gelecektir.</a:t>
            </a:r>
          </a:p>
        </p:txBody>
      </p:sp>
    </p:spTree>
    <p:extLst>
      <p:ext uri="{BB962C8B-B14F-4D97-AF65-F5344CB8AC3E}">
        <p14:creationId xmlns="" xmlns:p14="http://schemas.microsoft.com/office/powerpoint/2010/main" val="607698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1714500" y="26988"/>
            <a:ext cx="6072188" cy="908050"/>
          </a:xfrm>
        </p:spPr>
        <p:txBody>
          <a:bodyPr/>
          <a:lstStyle/>
          <a:p>
            <a:r>
              <a:rPr lang="tr-TR" altLang="tr-TR" sz="2400"/>
              <a:t>MEİS Modülü</a:t>
            </a:r>
            <a:endParaRPr lang="tr-TR" altLang="tr-TR" sz="2400" dirty="0"/>
          </a:p>
        </p:txBody>
      </p:sp>
      <p:sp>
        <p:nvSpPr>
          <p:cNvPr id="41987"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04CD7C-DE49-44CB-99AF-6E565D92BF77}" type="slidenum">
              <a:rPr lang="tr-TR" altLang="tr-TR" sz="1200" smtClean="0">
                <a:solidFill>
                  <a:srgbClr val="898989"/>
                </a:solidFill>
              </a:rPr>
              <a:pPr>
                <a:spcBef>
                  <a:spcPct val="0"/>
                </a:spcBef>
                <a:buFontTx/>
                <a:buNone/>
              </a:pPr>
              <a:t>27</a:t>
            </a:fld>
            <a:endParaRPr lang="tr-TR" altLang="tr-TR" sz="1200">
              <a:solidFill>
                <a:srgbClr val="898989"/>
              </a:solidFill>
            </a:endParaRPr>
          </a:p>
        </p:txBody>
      </p:sp>
      <p:pic>
        <p:nvPicPr>
          <p:cNvPr id="41988"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219074" y="1069975"/>
            <a:ext cx="8673405" cy="369332"/>
          </a:xfrm>
          <a:prstGeom prst="rect">
            <a:avLst/>
          </a:prstGeom>
        </p:spPr>
        <p:txBody>
          <a:bodyPr wrap="square">
            <a:spAutoFit/>
          </a:bodyPr>
          <a:lstStyle/>
          <a:p>
            <a:pPr algn="ctr"/>
            <a:r>
              <a:rPr lang="tr-TR" b="1" dirty="0">
                <a:solidFill>
                  <a:srgbClr val="FF0000"/>
                </a:solidFill>
              </a:rPr>
              <a:t>2016-2017 Öğretim Yılında Branşlara Göre Öğretmen Bilgileri</a:t>
            </a:r>
          </a:p>
        </p:txBody>
      </p:sp>
      <p:sp>
        <p:nvSpPr>
          <p:cNvPr id="5" name="TextBox 4"/>
          <p:cNvSpPr txBox="1"/>
          <p:nvPr/>
        </p:nvSpPr>
        <p:spPr>
          <a:xfrm>
            <a:off x="399245" y="5079449"/>
            <a:ext cx="8467726" cy="646331"/>
          </a:xfrm>
          <a:prstGeom prst="rect">
            <a:avLst/>
          </a:prstGeom>
          <a:noFill/>
        </p:spPr>
        <p:txBody>
          <a:bodyPr wrap="square" rtlCol="0">
            <a:spAutoFit/>
          </a:bodyPr>
          <a:lstStyle/>
          <a:p>
            <a:pPr algn="just"/>
            <a:r>
              <a:rPr lang="tr-TR" dirty="0"/>
              <a:t>Bir önceki modülde branş modülüne branş eklemediğimiz için bu ekran boş geldi. Branş modülünde branş eklediğimiz zaman bu ekran dolu gelecektir.</a:t>
            </a:r>
          </a:p>
        </p:txBody>
      </p:sp>
      <p:pic>
        <p:nvPicPr>
          <p:cNvPr id="4" name="Picture 3"/>
          <p:cNvPicPr>
            <a:picLocks noChangeAspect="1"/>
          </p:cNvPicPr>
          <p:nvPr/>
        </p:nvPicPr>
        <p:blipFill>
          <a:blip r:embed="rId3" cstate="print"/>
          <a:stretch>
            <a:fillRect/>
          </a:stretch>
        </p:blipFill>
        <p:spPr>
          <a:xfrm>
            <a:off x="127736" y="1617107"/>
            <a:ext cx="8918076" cy="2543079"/>
          </a:xfrm>
          <a:prstGeom prst="rect">
            <a:avLst/>
          </a:prstGeom>
        </p:spPr>
      </p:pic>
    </p:spTree>
    <p:extLst>
      <p:ext uri="{BB962C8B-B14F-4D97-AF65-F5344CB8AC3E}">
        <p14:creationId xmlns="" xmlns:p14="http://schemas.microsoft.com/office/powerpoint/2010/main" val="1881318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1714500" y="26988"/>
            <a:ext cx="6072188" cy="908050"/>
          </a:xfrm>
        </p:spPr>
        <p:txBody>
          <a:bodyPr/>
          <a:lstStyle/>
          <a:p>
            <a:r>
              <a:rPr lang="tr-TR" altLang="tr-TR" sz="2400"/>
              <a:t>MEİS Modülü</a:t>
            </a:r>
            <a:endParaRPr lang="tr-TR" altLang="tr-TR" sz="2400" dirty="0"/>
          </a:p>
        </p:txBody>
      </p:sp>
      <p:sp>
        <p:nvSpPr>
          <p:cNvPr id="41987"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04CD7C-DE49-44CB-99AF-6E565D92BF77}" type="slidenum">
              <a:rPr lang="tr-TR" altLang="tr-TR" sz="1200" smtClean="0">
                <a:solidFill>
                  <a:srgbClr val="898989"/>
                </a:solidFill>
              </a:rPr>
              <a:pPr>
                <a:spcBef>
                  <a:spcPct val="0"/>
                </a:spcBef>
                <a:buFontTx/>
                <a:buNone/>
              </a:pPr>
              <a:t>28</a:t>
            </a:fld>
            <a:endParaRPr lang="tr-TR" altLang="tr-TR" sz="1200">
              <a:solidFill>
                <a:srgbClr val="898989"/>
              </a:solidFill>
            </a:endParaRPr>
          </a:p>
        </p:txBody>
      </p:sp>
      <p:pic>
        <p:nvPicPr>
          <p:cNvPr id="41988"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219075" y="935038"/>
            <a:ext cx="8673405" cy="369332"/>
          </a:xfrm>
          <a:prstGeom prst="rect">
            <a:avLst/>
          </a:prstGeom>
        </p:spPr>
        <p:txBody>
          <a:bodyPr wrap="square">
            <a:spAutoFit/>
          </a:bodyPr>
          <a:lstStyle/>
          <a:p>
            <a:pPr algn="ctr"/>
            <a:r>
              <a:rPr lang="tr-TR" b="1" dirty="0">
                <a:solidFill>
                  <a:srgbClr val="FF0000"/>
                </a:solidFill>
              </a:rPr>
              <a:t>Girilmesi Gereken Ekranların Durumu (Özel Okullar)</a:t>
            </a:r>
          </a:p>
        </p:txBody>
      </p:sp>
      <p:sp>
        <p:nvSpPr>
          <p:cNvPr id="5" name="TextBox 4"/>
          <p:cNvSpPr txBox="1"/>
          <p:nvPr/>
        </p:nvSpPr>
        <p:spPr>
          <a:xfrm>
            <a:off x="321914" y="5775585"/>
            <a:ext cx="8467726" cy="954107"/>
          </a:xfrm>
          <a:prstGeom prst="rect">
            <a:avLst/>
          </a:prstGeom>
          <a:noFill/>
        </p:spPr>
        <p:txBody>
          <a:bodyPr wrap="square" rtlCol="0">
            <a:spAutoFit/>
          </a:bodyPr>
          <a:lstStyle/>
          <a:p>
            <a:pPr algn="just"/>
            <a:r>
              <a:rPr lang="tr-TR" sz="1400" b="1" dirty="0">
                <a:solidFill>
                  <a:srgbClr val="FF0000"/>
                </a:solidFill>
              </a:rPr>
              <a:t>Durum Onay </a:t>
            </a:r>
            <a:r>
              <a:rPr lang="tr-TR" sz="1400" dirty="0"/>
              <a:t>başlığı altındaki </a:t>
            </a:r>
            <a:r>
              <a:rPr lang="tr-TR" sz="1400" b="1" dirty="0">
                <a:solidFill>
                  <a:srgbClr val="FF0000"/>
                </a:solidFill>
              </a:rPr>
              <a:t>Kurum Durum Raporuna </a:t>
            </a:r>
            <a:r>
              <a:rPr lang="tr-TR" sz="1400" dirty="0"/>
              <a:t>bakarak hangi ekranların dolması  gerektiğini/ eksik ekranlar olup olmadığını buradan öğrenilebilir. Burada bütün ekranlar girilmiş olarak gözüktüğünde(Yapıldı) </a:t>
            </a:r>
            <a:r>
              <a:rPr lang="tr-TR" sz="1400" b="1" dirty="0">
                <a:solidFill>
                  <a:srgbClr val="FF0000"/>
                </a:solidFill>
              </a:rPr>
              <a:t>Kurum Onayı </a:t>
            </a:r>
            <a:r>
              <a:rPr lang="tr-TR" sz="1400" dirty="0"/>
              <a:t>verilebilir. Tüm okul ve okul dışındaki kurumlar bilgi girişlerini bitirdikten sonra mutlaka Kurum Onayını verecekler.</a:t>
            </a:r>
          </a:p>
        </p:txBody>
      </p:sp>
      <p:pic>
        <p:nvPicPr>
          <p:cNvPr id="3" name="Picture 2"/>
          <p:cNvPicPr>
            <a:picLocks noChangeAspect="1"/>
          </p:cNvPicPr>
          <p:nvPr/>
        </p:nvPicPr>
        <p:blipFill>
          <a:blip r:embed="rId3" cstate="print"/>
          <a:stretch>
            <a:fillRect/>
          </a:stretch>
        </p:blipFill>
        <p:spPr>
          <a:xfrm>
            <a:off x="0" y="1257222"/>
            <a:ext cx="9144000" cy="4486584"/>
          </a:xfrm>
          <a:prstGeom prst="rect">
            <a:avLst/>
          </a:prstGeom>
        </p:spPr>
      </p:pic>
    </p:spTree>
    <p:extLst>
      <p:ext uri="{BB962C8B-B14F-4D97-AF65-F5344CB8AC3E}">
        <p14:creationId xmlns="" xmlns:p14="http://schemas.microsoft.com/office/powerpoint/2010/main" val="3253118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29</a:t>
            </a:fld>
            <a:endParaRPr lang="tr-TR" altLang="tr-TR" sz="1200">
              <a:solidFill>
                <a:srgbClr val="898989"/>
              </a:solidFill>
            </a:endParaRPr>
          </a:p>
        </p:txBody>
      </p:sp>
      <p:pic>
        <p:nvPicPr>
          <p:cNvPr id="24582" name="Resim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p:txBody>
          <a:bodyPr/>
          <a:lstStyle/>
          <a:p>
            <a:r>
              <a:rPr lang="tr-TR" sz="2800" dirty="0"/>
              <a:t>GİRİŞ YAPILACAK MODÜL BAŞLIKLARI</a:t>
            </a:r>
          </a:p>
        </p:txBody>
      </p:sp>
      <p:sp>
        <p:nvSpPr>
          <p:cNvPr id="14" name="Metin kutusu 3"/>
          <p:cNvSpPr txBox="1">
            <a:spLocks noChangeArrowheads="1"/>
          </p:cNvSpPr>
          <p:nvPr/>
        </p:nvSpPr>
        <p:spPr bwMode="auto">
          <a:xfrm>
            <a:off x="1225549" y="1110334"/>
            <a:ext cx="67151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ANAOKULLAR (Resmi)</a:t>
            </a:r>
          </a:p>
        </p:txBody>
      </p:sp>
      <p:sp>
        <p:nvSpPr>
          <p:cNvPr id="16" name="Metin kutusu 15"/>
          <p:cNvSpPr txBox="1"/>
          <p:nvPr/>
        </p:nvSpPr>
        <p:spPr>
          <a:xfrm>
            <a:off x="2339752" y="2231752"/>
            <a:ext cx="4583434" cy="369332"/>
          </a:xfrm>
          <a:prstGeom prst="rect">
            <a:avLst/>
          </a:prstGeom>
          <a:noFill/>
        </p:spPr>
        <p:txBody>
          <a:bodyPr wrap="none" rtlCol="0">
            <a:spAutoFit/>
          </a:bodyPr>
          <a:lstStyle/>
          <a:p>
            <a:r>
              <a:rPr lang="tr-TR" dirty="0"/>
              <a:t>11 EKRANDA VERİ GİRİŞİ YAPILMALIDIR</a:t>
            </a:r>
          </a:p>
        </p:txBody>
      </p:sp>
      <p:pic>
        <p:nvPicPr>
          <p:cNvPr id="3" name="Resim 2"/>
          <p:cNvPicPr>
            <a:picLocks noChangeAspect="1"/>
          </p:cNvPicPr>
          <p:nvPr/>
        </p:nvPicPr>
        <p:blipFill>
          <a:blip r:embed="rId3" cstate="print"/>
          <a:stretch>
            <a:fillRect/>
          </a:stretch>
        </p:blipFill>
        <p:spPr>
          <a:xfrm>
            <a:off x="1225549" y="2669717"/>
            <a:ext cx="6686550" cy="3143250"/>
          </a:xfrm>
          <a:prstGeom prst="rect">
            <a:avLst/>
          </a:prstGeom>
        </p:spPr>
      </p:pic>
    </p:spTree>
    <p:extLst>
      <p:ext uri="{BB962C8B-B14F-4D97-AF65-F5344CB8AC3E}">
        <p14:creationId xmlns="" xmlns:p14="http://schemas.microsoft.com/office/powerpoint/2010/main" val="889350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500188" y="0"/>
            <a:ext cx="6000750" cy="908050"/>
          </a:xfrm>
        </p:spPr>
        <p:txBody>
          <a:bodyPr/>
          <a:lstStyle/>
          <a:p>
            <a:r>
              <a:rPr lang="tr-TR" altLang="tr-TR" sz="2800" b="1" dirty="0"/>
              <a:t>GİRİŞ</a:t>
            </a:r>
          </a:p>
        </p:txBody>
      </p:sp>
      <p:sp>
        <p:nvSpPr>
          <p:cNvPr id="7171"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03E418-8A48-4C23-BF7B-7D7AE1C5492D}" type="slidenum">
              <a:rPr lang="tr-TR" altLang="tr-TR" sz="1200" smtClean="0">
                <a:solidFill>
                  <a:srgbClr val="898989"/>
                </a:solidFill>
              </a:rPr>
              <a:pPr>
                <a:spcBef>
                  <a:spcPct val="0"/>
                </a:spcBef>
                <a:buFontTx/>
                <a:buNone/>
              </a:pPr>
              <a:t>3</a:t>
            </a:fld>
            <a:endParaRPr lang="tr-TR" altLang="tr-TR" sz="1200">
              <a:solidFill>
                <a:srgbClr val="898989"/>
              </a:solidFill>
            </a:endParaRPr>
          </a:p>
        </p:txBody>
      </p:sp>
      <p:pic>
        <p:nvPicPr>
          <p:cNvPr id="5" name="Resim 1"/>
          <p:cNvPicPr/>
          <p:nvPr/>
        </p:nvPicPr>
        <p:blipFill>
          <a:blip r:embed="rId2" cstate="print"/>
          <a:stretch>
            <a:fillRect/>
          </a:stretch>
        </p:blipFill>
        <p:spPr>
          <a:xfrm>
            <a:off x="219075" y="6035675"/>
            <a:ext cx="644525" cy="639763"/>
          </a:xfrm>
          <a:prstGeom prst="rect">
            <a:avLst/>
          </a:prstGeom>
          <a:effectLst>
            <a:outerShdw blurRad="50800" dist="38100" dir="8100000" algn="tr" rotWithShape="0">
              <a:prstClr val="black">
                <a:alpha val="40000"/>
              </a:prstClr>
            </a:outerShdw>
          </a:effectLst>
        </p:spPr>
      </p:pic>
      <p:pic>
        <p:nvPicPr>
          <p:cNvPr id="7175" name="Resim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Dikdörtgen 5"/>
          <p:cNvSpPr/>
          <p:nvPr/>
        </p:nvSpPr>
        <p:spPr>
          <a:xfrm>
            <a:off x="863131" y="1145813"/>
            <a:ext cx="2143920" cy="1200329"/>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tr-TR" sz="3600" b="1" cap="none" spc="0" dirty="0">
                <a:ln w="22225">
                  <a:solidFill>
                    <a:schemeClr val="accent2"/>
                  </a:solidFill>
                  <a:prstDash val="solid"/>
                </a:ln>
                <a:solidFill>
                  <a:schemeClr val="accent2">
                    <a:lumMod val="40000"/>
                    <a:lumOff val="60000"/>
                  </a:schemeClr>
                </a:solidFill>
                <a:effectLst/>
              </a:rPr>
              <a:t>Ne Zaman</a:t>
            </a:r>
          </a:p>
          <a:p>
            <a:pPr algn="ctr"/>
            <a:r>
              <a:rPr lang="tr-TR" sz="3600" b="1" cap="none" spc="0" dirty="0">
                <a:ln w="22225">
                  <a:solidFill>
                    <a:schemeClr val="accent2"/>
                  </a:solidFill>
                  <a:prstDash val="solid"/>
                </a:ln>
                <a:solidFill>
                  <a:schemeClr val="accent2">
                    <a:lumMod val="40000"/>
                    <a:lumOff val="60000"/>
                  </a:schemeClr>
                </a:solidFill>
                <a:effectLst/>
              </a:rPr>
              <a:t> Yapıyoruz</a:t>
            </a:r>
          </a:p>
        </p:txBody>
      </p:sp>
      <p:sp>
        <p:nvSpPr>
          <p:cNvPr id="7" name="Metin kutusu 6"/>
          <p:cNvSpPr txBox="1"/>
          <p:nvPr/>
        </p:nvSpPr>
        <p:spPr>
          <a:xfrm>
            <a:off x="3327684" y="1284312"/>
            <a:ext cx="5616624" cy="646331"/>
          </a:xfrm>
          <a:prstGeom prst="rect">
            <a:avLst/>
          </a:prstGeom>
          <a:solidFill>
            <a:schemeClr val="accent1">
              <a:alpha val="16000"/>
            </a:schemeClr>
          </a:solidFill>
        </p:spPr>
        <p:txBody>
          <a:bodyPr wrap="square" rtlCol="0">
            <a:spAutoFit/>
          </a:bodyPr>
          <a:lstStyle/>
          <a:p>
            <a:pPr algn="ctr"/>
            <a:r>
              <a:rPr lang="tr-TR" dirty="0" smtClean="0"/>
              <a:t>14 Temmuz 2017 Cuma  Günü son gün</a:t>
            </a:r>
            <a:endParaRPr lang="tr-TR" dirty="0"/>
          </a:p>
          <a:p>
            <a:pPr algn="ctr"/>
            <a:r>
              <a:rPr lang="tr-TR" dirty="0"/>
              <a:t>				</a:t>
            </a:r>
          </a:p>
        </p:txBody>
      </p:sp>
      <p:sp>
        <p:nvSpPr>
          <p:cNvPr id="13" name="Dikdörtgen 12"/>
          <p:cNvSpPr/>
          <p:nvPr/>
        </p:nvSpPr>
        <p:spPr>
          <a:xfrm>
            <a:off x="1061779" y="2708920"/>
            <a:ext cx="1608517" cy="1200329"/>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tr-TR" sz="3600" b="1" cap="none" spc="0" dirty="0">
                <a:ln w="22225">
                  <a:solidFill>
                    <a:schemeClr val="accent2"/>
                  </a:solidFill>
                  <a:prstDash val="solid"/>
                </a:ln>
                <a:solidFill>
                  <a:schemeClr val="accent2">
                    <a:lumMod val="40000"/>
                    <a:lumOff val="60000"/>
                  </a:schemeClr>
                </a:solidFill>
                <a:effectLst/>
              </a:rPr>
              <a:t>Kim </a:t>
            </a:r>
          </a:p>
          <a:p>
            <a:pPr algn="ctr"/>
            <a:r>
              <a:rPr lang="tr-TR" sz="3600" b="1" cap="none" spc="0" dirty="0">
                <a:ln w="22225">
                  <a:solidFill>
                    <a:schemeClr val="accent2"/>
                  </a:solidFill>
                  <a:prstDash val="solid"/>
                </a:ln>
                <a:solidFill>
                  <a:schemeClr val="accent2">
                    <a:lumMod val="40000"/>
                    <a:lumOff val="60000"/>
                  </a:schemeClr>
                </a:solidFill>
                <a:effectLst/>
              </a:rPr>
              <a:t>Yapıyor</a:t>
            </a:r>
          </a:p>
        </p:txBody>
      </p:sp>
      <p:sp>
        <p:nvSpPr>
          <p:cNvPr id="14" name="Metin kutusu 13"/>
          <p:cNvSpPr txBox="1"/>
          <p:nvPr/>
        </p:nvSpPr>
        <p:spPr>
          <a:xfrm>
            <a:off x="3327684" y="2708920"/>
            <a:ext cx="5616624" cy="1261884"/>
          </a:xfrm>
          <a:prstGeom prst="rect">
            <a:avLst/>
          </a:prstGeom>
          <a:solidFill>
            <a:schemeClr val="accent1">
              <a:alpha val="16000"/>
            </a:schemeClr>
          </a:solidFill>
        </p:spPr>
        <p:txBody>
          <a:bodyPr wrap="square" rtlCol="0">
            <a:spAutoFit/>
          </a:bodyPr>
          <a:lstStyle/>
          <a:p>
            <a:pPr algn="ctr"/>
            <a:r>
              <a:rPr lang="tr-TR" dirty="0"/>
              <a:t>MEB Strateji Geliştirme Daire Başkanlığı</a:t>
            </a:r>
          </a:p>
          <a:p>
            <a:pPr algn="ctr"/>
            <a:endParaRPr lang="tr-TR" sz="1100" dirty="0"/>
          </a:p>
          <a:p>
            <a:pPr algn="ctr"/>
            <a:r>
              <a:rPr lang="tr-TR" dirty="0"/>
              <a:t>İl Milli Eğitim Müdürlüğü Strateji Geliştirme Bölümü</a:t>
            </a:r>
          </a:p>
          <a:p>
            <a:pPr algn="ctr"/>
            <a:endParaRPr lang="tr-TR" sz="1100" dirty="0"/>
          </a:p>
          <a:p>
            <a:pPr algn="ctr"/>
            <a:r>
              <a:rPr lang="tr-TR" dirty="0"/>
              <a:t>İlçe Milli Eğitim Müdürlüğü Strateji Geliştirme Birimi</a:t>
            </a:r>
          </a:p>
        </p:txBody>
      </p:sp>
    </p:spTree>
    <p:extLst>
      <p:ext uri="{BB962C8B-B14F-4D97-AF65-F5344CB8AC3E}">
        <p14:creationId xmlns="" xmlns:p14="http://schemas.microsoft.com/office/powerpoint/2010/main" val="3099465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30</a:t>
            </a:fld>
            <a:endParaRPr lang="tr-TR" altLang="tr-TR" sz="1200">
              <a:solidFill>
                <a:srgbClr val="898989"/>
              </a:solidFill>
            </a:endParaRPr>
          </a:p>
        </p:txBody>
      </p:sp>
      <p:pic>
        <p:nvPicPr>
          <p:cNvPr id="24582" name="Resim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p:txBody>
          <a:bodyPr/>
          <a:lstStyle/>
          <a:p>
            <a:r>
              <a:rPr lang="tr-TR" sz="2800" dirty="0"/>
              <a:t>GİRİŞ YAPILACAK MODÜL BAŞLIKLARI</a:t>
            </a:r>
          </a:p>
        </p:txBody>
      </p:sp>
      <p:sp>
        <p:nvSpPr>
          <p:cNvPr id="7" name="Metin kutusu 3"/>
          <p:cNvSpPr txBox="1">
            <a:spLocks noChangeArrowheads="1"/>
          </p:cNvSpPr>
          <p:nvPr/>
        </p:nvSpPr>
        <p:spPr bwMode="auto">
          <a:xfrm>
            <a:off x="1225550" y="1044009"/>
            <a:ext cx="67151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İLKOKULLAR (Resmi)</a:t>
            </a:r>
          </a:p>
        </p:txBody>
      </p:sp>
      <p:sp>
        <p:nvSpPr>
          <p:cNvPr id="9" name="Metin kutusu 8"/>
          <p:cNvSpPr txBox="1"/>
          <p:nvPr/>
        </p:nvSpPr>
        <p:spPr>
          <a:xfrm>
            <a:off x="2411760" y="2205488"/>
            <a:ext cx="4583434" cy="369332"/>
          </a:xfrm>
          <a:prstGeom prst="rect">
            <a:avLst/>
          </a:prstGeom>
          <a:noFill/>
        </p:spPr>
        <p:txBody>
          <a:bodyPr wrap="none" rtlCol="0">
            <a:spAutoFit/>
          </a:bodyPr>
          <a:lstStyle/>
          <a:p>
            <a:r>
              <a:rPr lang="tr-TR" dirty="0"/>
              <a:t>11 EKRANDA VERİ GİRİŞİ YAPILMALIDIR</a:t>
            </a:r>
          </a:p>
        </p:txBody>
      </p:sp>
      <p:pic>
        <p:nvPicPr>
          <p:cNvPr id="3" name="Resim 2"/>
          <p:cNvPicPr>
            <a:picLocks noChangeAspect="1"/>
          </p:cNvPicPr>
          <p:nvPr/>
        </p:nvPicPr>
        <p:blipFill>
          <a:blip r:embed="rId3" cstate="print"/>
          <a:stretch>
            <a:fillRect/>
          </a:stretch>
        </p:blipFill>
        <p:spPr>
          <a:xfrm>
            <a:off x="1225550" y="2649056"/>
            <a:ext cx="6448425" cy="3114675"/>
          </a:xfrm>
          <a:prstGeom prst="rect">
            <a:avLst/>
          </a:prstGeom>
        </p:spPr>
      </p:pic>
    </p:spTree>
    <p:extLst>
      <p:ext uri="{BB962C8B-B14F-4D97-AF65-F5344CB8AC3E}">
        <p14:creationId xmlns="" xmlns:p14="http://schemas.microsoft.com/office/powerpoint/2010/main" val="3780493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31</a:t>
            </a:fld>
            <a:endParaRPr lang="tr-TR" altLang="tr-TR" sz="1200">
              <a:solidFill>
                <a:srgbClr val="898989"/>
              </a:solidFill>
            </a:endParaRPr>
          </a:p>
        </p:txBody>
      </p:sp>
      <p:sp>
        <p:nvSpPr>
          <p:cNvPr id="24581" name="TextBox 4"/>
          <p:cNvSpPr txBox="1">
            <a:spLocks noChangeArrowheads="1"/>
          </p:cNvSpPr>
          <p:nvPr/>
        </p:nvSpPr>
        <p:spPr bwMode="auto">
          <a:xfrm>
            <a:off x="863600" y="6213475"/>
            <a:ext cx="506095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a:latin typeface="Century Gothic" panose="020B0502020202020204" pitchFamily="34" charset="0"/>
              </a:rPr>
              <a:t>İstanbul 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2016</a:t>
            </a:r>
          </a:p>
        </p:txBody>
      </p:sp>
      <p:pic>
        <p:nvPicPr>
          <p:cNvPr id="24582" name="Resim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p:txBody>
          <a:bodyPr/>
          <a:lstStyle/>
          <a:p>
            <a:r>
              <a:rPr lang="tr-TR" sz="2800" dirty="0"/>
              <a:t>GİRİŞ YAPILACAK MODÜL BAŞLIKLARI</a:t>
            </a:r>
          </a:p>
        </p:txBody>
      </p:sp>
      <p:sp>
        <p:nvSpPr>
          <p:cNvPr id="7" name="Metin kutusu 3"/>
          <p:cNvSpPr txBox="1">
            <a:spLocks noChangeArrowheads="1"/>
          </p:cNvSpPr>
          <p:nvPr/>
        </p:nvSpPr>
        <p:spPr bwMode="auto">
          <a:xfrm>
            <a:off x="1225550" y="943200"/>
            <a:ext cx="67151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ORTAOKULLAR (Özel)</a:t>
            </a:r>
          </a:p>
        </p:txBody>
      </p:sp>
      <p:sp>
        <p:nvSpPr>
          <p:cNvPr id="8" name="Metin kutusu 7"/>
          <p:cNvSpPr txBox="1"/>
          <p:nvPr/>
        </p:nvSpPr>
        <p:spPr>
          <a:xfrm>
            <a:off x="2339752" y="1826636"/>
            <a:ext cx="4600555" cy="369332"/>
          </a:xfrm>
          <a:prstGeom prst="rect">
            <a:avLst/>
          </a:prstGeom>
          <a:noFill/>
        </p:spPr>
        <p:txBody>
          <a:bodyPr wrap="none" rtlCol="0">
            <a:spAutoFit/>
          </a:bodyPr>
          <a:lstStyle/>
          <a:p>
            <a:r>
              <a:rPr lang="tr-TR" dirty="0"/>
              <a:t>15 EKRANDA VERİ GİRİŞİ YAPILMALIDIR</a:t>
            </a:r>
          </a:p>
        </p:txBody>
      </p:sp>
      <p:pic>
        <p:nvPicPr>
          <p:cNvPr id="3" name="Resim 2"/>
          <p:cNvPicPr>
            <a:picLocks noChangeAspect="1"/>
          </p:cNvPicPr>
          <p:nvPr/>
        </p:nvPicPr>
        <p:blipFill>
          <a:blip r:embed="rId3" cstate="print"/>
          <a:stretch>
            <a:fillRect/>
          </a:stretch>
        </p:blipFill>
        <p:spPr>
          <a:xfrm>
            <a:off x="971600" y="2171551"/>
            <a:ext cx="7053942" cy="4421567"/>
          </a:xfrm>
          <a:prstGeom prst="rect">
            <a:avLst/>
          </a:prstGeom>
        </p:spPr>
      </p:pic>
    </p:spTree>
    <p:extLst>
      <p:ext uri="{BB962C8B-B14F-4D97-AF65-F5344CB8AC3E}">
        <p14:creationId xmlns="" xmlns:p14="http://schemas.microsoft.com/office/powerpoint/2010/main" val="6427724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32</a:t>
            </a:fld>
            <a:endParaRPr lang="tr-TR" altLang="tr-TR" sz="1200">
              <a:solidFill>
                <a:srgbClr val="898989"/>
              </a:solidFill>
            </a:endParaRPr>
          </a:p>
        </p:txBody>
      </p:sp>
      <p:pic>
        <p:nvPicPr>
          <p:cNvPr id="24582" name="Resim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p:txBody>
          <a:bodyPr/>
          <a:lstStyle/>
          <a:p>
            <a:r>
              <a:rPr lang="tr-TR" sz="2800" dirty="0"/>
              <a:t>GİRİŞ YAPILACAK MODÜL BAŞLIKLARI</a:t>
            </a:r>
          </a:p>
        </p:txBody>
      </p:sp>
      <p:sp>
        <p:nvSpPr>
          <p:cNvPr id="7" name="Metin kutusu 3"/>
          <p:cNvSpPr txBox="1">
            <a:spLocks noChangeArrowheads="1"/>
          </p:cNvSpPr>
          <p:nvPr/>
        </p:nvSpPr>
        <p:spPr bwMode="auto">
          <a:xfrm>
            <a:off x="1225550" y="950179"/>
            <a:ext cx="67151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LİSELER (Genel Lise - Resmi)</a:t>
            </a:r>
          </a:p>
        </p:txBody>
      </p:sp>
      <p:sp>
        <p:nvSpPr>
          <p:cNvPr id="9" name="Metin kutusu 8"/>
          <p:cNvSpPr txBox="1"/>
          <p:nvPr/>
        </p:nvSpPr>
        <p:spPr>
          <a:xfrm>
            <a:off x="2241196" y="2088037"/>
            <a:ext cx="4583434" cy="369332"/>
          </a:xfrm>
          <a:prstGeom prst="rect">
            <a:avLst/>
          </a:prstGeom>
          <a:noFill/>
        </p:spPr>
        <p:txBody>
          <a:bodyPr wrap="none" rtlCol="0">
            <a:spAutoFit/>
          </a:bodyPr>
          <a:lstStyle/>
          <a:p>
            <a:r>
              <a:rPr lang="tr-TR" dirty="0"/>
              <a:t>11 EKRANDA VERİ GİRİŞİ YAPILMALIDIR</a:t>
            </a:r>
          </a:p>
        </p:txBody>
      </p:sp>
      <p:pic>
        <p:nvPicPr>
          <p:cNvPr id="3" name="Resim 2"/>
          <p:cNvPicPr>
            <a:picLocks noChangeAspect="1"/>
          </p:cNvPicPr>
          <p:nvPr/>
        </p:nvPicPr>
        <p:blipFill>
          <a:blip r:embed="rId3" cstate="print"/>
          <a:stretch>
            <a:fillRect/>
          </a:stretch>
        </p:blipFill>
        <p:spPr>
          <a:xfrm>
            <a:off x="1352550" y="2540664"/>
            <a:ext cx="6438900" cy="3105150"/>
          </a:xfrm>
          <a:prstGeom prst="rect">
            <a:avLst/>
          </a:prstGeom>
        </p:spPr>
      </p:pic>
    </p:spTree>
    <p:extLst>
      <p:ext uri="{BB962C8B-B14F-4D97-AF65-F5344CB8AC3E}">
        <p14:creationId xmlns="" xmlns:p14="http://schemas.microsoft.com/office/powerpoint/2010/main" val="3764885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33</a:t>
            </a:fld>
            <a:endParaRPr lang="tr-TR" altLang="tr-TR" sz="1200">
              <a:solidFill>
                <a:srgbClr val="898989"/>
              </a:solidFill>
            </a:endParaRPr>
          </a:p>
        </p:txBody>
      </p:sp>
      <p:sp>
        <p:nvSpPr>
          <p:cNvPr id="24581" name="TextBox 4"/>
          <p:cNvSpPr txBox="1">
            <a:spLocks noChangeArrowheads="1"/>
          </p:cNvSpPr>
          <p:nvPr/>
        </p:nvSpPr>
        <p:spPr bwMode="auto">
          <a:xfrm>
            <a:off x="863600" y="6213475"/>
            <a:ext cx="506095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a:latin typeface="Century Gothic" panose="020B0502020202020204" pitchFamily="34" charset="0"/>
              </a:rPr>
              <a:t>İstanbul 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2016</a:t>
            </a:r>
          </a:p>
        </p:txBody>
      </p:sp>
      <p:pic>
        <p:nvPicPr>
          <p:cNvPr id="24582" name="Resim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p:txBody>
          <a:bodyPr/>
          <a:lstStyle/>
          <a:p>
            <a:r>
              <a:rPr lang="tr-TR" sz="2800" dirty="0"/>
              <a:t>GİRİŞ YAPILACAK MODÜL BAŞLIKLARI</a:t>
            </a:r>
          </a:p>
        </p:txBody>
      </p:sp>
      <p:sp>
        <p:nvSpPr>
          <p:cNvPr id="7" name="Metin kutusu 3"/>
          <p:cNvSpPr txBox="1">
            <a:spLocks noChangeArrowheads="1"/>
          </p:cNvSpPr>
          <p:nvPr/>
        </p:nvSpPr>
        <p:spPr bwMode="auto">
          <a:xfrm>
            <a:off x="1475656" y="922652"/>
            <a:ext cx="67151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LİSELER (Genel Lise - Özel)</a:t>
            </a:r>
          </a:p>
        </p:txBody>
      </p:sp>
      <p:sp>
        <p:nvSpPr>
          <p:cNvPr id="8" name="Metin kutusu 7"/>
          <p:cNvSpPr txBox="1"/>
          <p:nvPr/>
        </p:nvSpPr>
        <p:spPr>
          <a:xfrm>
            <a:off x="2667203" y="1866185"/>
            <a:ext cx="4600555" cy="369332"/>
          </a:xfrm>
          <a:prstGeom prst="rect">
            <a:avLst/>
          </a:prstGeom>
          <a:noFill/>
        </p:spPr>
        <p:txBody>
          <a:bodyPr wrap="none" rtlCol="0">
            <a:spAutoFit/>
          </a:bodyPr>
          <a:lstStyle/>
          <a:p>
            <a:r>
              <a:rPr lang="tr-TR" dirty="0"/>
              <a:t>15 EKRANDA VERİ GİRİŞİ YAPILMALIDIR</a:t>
            </a:r>
          </a:p>
        </p:txBody>
      </p:sp>
      <p:pic>
        <p:nvPicPr>
          <p:cNvPr id="3" name="Resim 2"/>
          <p:cNvPicPr>
            <a:picLocks noChangeAspect="1"/>
          </p:cNvPicPr>
          <p:nvPr/>
        </p:nvPicPr>
        <p:blipFill>
          <a:blip r:embed="rId3" cstate="print"/>
          <a:stretch>
            <a:fillRect/>
          </a:stretch>
        </p:blipFill>
        <p:spPr>
          <a:xfrm>
            <a:off x="967806" y="2235517"/>
            <a:ext cx="7090954" cy="4554773"/>
          </a:xfrm>
          <a:prstGeom prst="rect">
            <a:avLst/>
          </a:prstGeom>
        </p:spPr>
      </p:pic>
    </p:spTree>
    <p:extLst>
      <p:ext uri="{BB962C8B-B14F-4D97-AF65-F5344CB8AC3E}">
        <p14:creationId xmlns="" xmlns:p14="http://schemas.microsoft.com/office/powerpoint/2010/main" val="156038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34</a:t>
            </a:fld>
            <a:endParaRPr lang="tr-TR" altLang="tr-TR" sz="1200">
              <a:solidFill>
                <a:srgbClr val="898989"/>
              </a:solidFill>
            </a:endParaRPr>
          </a:p>
        </p:txBody>
      </p:sp>
      <p:sp>
        <p:nvSpPr>
          <p:cNvPr id="24581" name="TextBox 4"/>
          <p:cNvSpPr txBox="1">
            <a:spLocks noChangeArrowheads="1"/>
          </p:cNvSpPr>
          <p:nvPr/>
        </p:nvSpPr>
        <p:spPr bwMode="auto">
          <a:xfrm>
            <a:off x="863600" y="6213475"/>
            <a:ext cx="506095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a:latin typeface="Century Gothic" panose="020B0502020202020204" pitchFamily="34" charset="0"/>
              </a:rPr>
              <a:t>İstanbul 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2016</a:t>
            </a:r>
          </a:p>
        </p:txBody>
      </p:sp>
      <p:pic>
        <p:nvPicPr>
          <p:cNvPr id="24582" name="Resim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p:txBody>
          <a:bodyPr/>
          <a:lstStyle/>
          <a:p>
            <a:r>
              <a:rPr lang="tr-TR" sz="2800" dirty="0"/>
              <a:t>GİRİŞ YAPILACAK MODÜL BAŞLIKLARI</a:t>
            </a:r>
          </a:p>
        </p:txBody>
      </p:sp>
      <p:sp>
        <p:nvSpPr>
          <p:cNvPr id="7" name="Metin kutusu 3"/>
          <p:cNvSpPr txBox="1">
            <a:spLocks noChangeArrowheads="1"/>
          </p:cNvSpPr>
          <p:nvPr/>
        </p:nvSpPr>
        <p:spPr bwMode="auto">
          <a:xfrm>
            <a:off x="1225550" y="849829"/>
            <a:ext cx="67151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LİSELER (Temel Lise - Özel)</a:t>
            </a:r>
          </a:p>
        </p:txBody>
      </p:sp>
      <p:sp>
        <p:nvSpPr>
          <p:cNvPr id="8" name="Metin kutusu 7"/>
          <p:cNvSpPr txBox="1"/>
          <p:nvPr/>
        </p:nvSpPr>
        <p:spPr>
          <a:xfrm>
            <a:off x="2195736" y="1706760"/>
            <a:ext cx="4600555" cy="369332"/>
          </a:xfrm>
          <a:prstGeom prst="rect">
            <a:avLst/>
          </a:prstGeom>
          <a:noFill/>
        </p:spPr>
        <p:txBody>
          <a:bodyPr wrap="none" rtlCol="0">
            <a:spAutoFit/>
          </a:bodyPr>
          <a:lstStyle/>
          <a:p>
            <a:r>
              <a:rPr lang="tr-TR" dirty="0"/>
              <a:t>17 EKRANDA VERİ GİRİŞİ YAPILMALIDIR</a:t>
            </a:r>
          </a:p>
        </p:txBody>
      </p:sp>
      <p:pic>
        <p:nvPicPr>
          <p:cNvPr id="3" name="Resim 2"/>
          <p:cNvPicPr>
            <a:picLocks noChangeAspect="1"/>
          </p:cNvPicPr>
          <p:nvPr/>
        </p:nvPicPr>
        <p:blipFill>
          <a:blip r:embed="rId3" cstate="print"/>
          <a:stretch>
            <a:fillRect/>
          </a:stretch>
        </p:blipFill>
        <p:spPr>
          <a:xfrm>
            <a:off x="873144" y="2036763"/>
            <a:ext cx="7443271" cy="4638675"/>
          </a:xfrm>
          <a:prstGeom prst="rect">
            <a:avLst/>
          </a:prstGeom>
        </p:spPr>
      </p:pic>
    </p:spTree>
    <p:extLst>
      <p:ext uri="{BB962C8B-B14F-4D97-AF65-F5344CB8AC3E}">
        <p14:creationId xmlns="" xmlns:p14="http://schemas.microsoft.com/office/powerpoint/2010/main" val="297634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35</a:t>
            </a:fld>
            <a:endParaRPr lang="tr-TR" altLang="tr-TR" sz="1200">
              <a:solidFill>
                <a:srgbClr val="898989"/>
              </a:solidFill>
            </a:endParaRPr>
          </a:p>
        </p:txBody>
      </p:sp>
      <p:pic>
        <p:nvPicPr>
          <p:cNvPr id="24582" name="Resim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p:txBody>
          <a:bodyPr/>
          <a:lstStyle/>
          <a:p>
            <a:r>
              <a:rPr lang="tr-TR" sz="2800" dirty="0"/>
              <a:t>GİRİŞ YAPILACAK MODÜL BAŞLIKLARI</a:t>
            </a:r>
          </a:p>
        </p:txBody>
      </p:sp>
      <p:sp>
        <p:nvSpPr>
          <p:cNvPr id="7" name="Metin kutusu 3"/>
          <p:cNvSpPr txBox="1">
            <a:spLocks noChangeArrowheads="1"/>
          </p:cNvSpPr>
          <p:nvPr/>
        </p:nvSpPr>
        <p:spPr bwMode="auto">
          <a:xfrm>
            <a:off x="1475656" y="908050"/>
            <a:ext cx="67151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LİSELER (Meslek Liseleri - Resmi)</a:t>
            </a:r>
          </a:p>
        </p:txBody>
      </p:sp>
      <p:sp>
        <p:nvSpPr>
          <p:cNvPr id="8" name="Metin kutusu 7"/>
          <p:cNvSpPr txBox="1"/>
          <p:nvPr/>
        </p:nvSpPr>
        <p:spPr>
          <a:xfrm>
            <a:off x="2667204" y="1794947"/>
            <a:ext cx="4600555" cy="369332"/>
          </a:xfrm>
          <a:prstGeom prst="rect">
            <a:avLst/>
          </a:prstGeom>
          <a:noFill/>
        </p:spPr>
        <p:txBody>
          <a:bodyPr wrap="none" rtlCol="0">
            <a:spAutoFit/>
          </a:bodyPr>
          <a:lstStyle/>
          <a:p>
            <a:r>
              <a:rPr lang="tr-TR" dirty="0"/>
              <a:t>15 EKRANDA VERİ GİRİŞİ YAPILMALIDIR</a:t>
            </a:r>
          </a:p>
        </p:txBody>
      </p:sp>
      <p:pic>
        <p:nvPicPr>
          <p:cNvPr id="3" name="Resim 2"/>
          <p:cNvPicPr>
            <a:picLocks noChangeAspect="1"/>
          </p:cNvPicPr>
          <p:nvPr/>
        </p:nvPicPr>
        <p:blipFill>
          <a:blip r:embed="rId3" cstate="print"/>
          <a:stretch>
            <a:fillRect/>
          </a:stretch>
        </p:blipFill>
        <p:spPr>
          <a:xfrm>
            <a:off x="990600" y="2132856"/>
            <a:ext cx="7489203" cy="4152900"/>
          </a:xfrm>
          <a:prstGeom prst="rect">
            <a:avLst/>
          </a:prstGeom>
        </p:spPr>
      </p:pic>
    </p:spTree>
    <p:extLst>
      <p:ext uri="{BB962C8B-B14F-4D97-AF65-F5344CB8AC3E}">
        <p14:creationId xmlns="" xmlns:p14="http://schemas.microsoft.com/office/powerpoint/2010/main" val="89813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p:txBody>
          <a:bodyPr/>
          <a:lstStyle/>
          <a:p>
            <a:r>
              <a:rPr lang="tr-TR" altLang="tr-TR" sz="2400" err="1"/>
              <a:t>Meis</a:t>
            </a:r>
            <a:r>
              <a:rPr lang="tr-TR" altLang="tr-TR" sz="2400"/>
              <a:t> Modülü</a:t>
            </a:r>
            <a:endParaRPr lang="tr-TR" altLang="tr-TR" sz="2400" dirty="0"/>
          </a:p>
        </p:txBody>
      </p:sp>
      <p:sp>
        <p:nvSpPr>
          <p:cNvPr id="47107"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7849E6-0B38-4CEA-99D5-911BE8AD08FE}" type="slidenum">
              <a:rPr lang="tr-TR" altLang="tr-TR" sz="1200" smtClean="0">
                <a:solidFill>
                  <a:srgbClr val="898989"/>
                </a:solidFill>
              </a:rPr>
              <a:pPr>
                <a:spcBef>
                  <a:spcPct val="0"/>
                </a:spcBef>
                <a:buFontTx/>
                <a:buNone/>
              </a:pPr>
              <a:t>36</a:t>
            </a:fld>
            <a:endParaRPr lang="tr-TR" altLang="tr-TR" sz="1200">
              <a:solidFill>
                <a:srgbClr val="898989"/>
              </a:solidFill>
            </a:endParaRPr>
          </a:p>
        </p:txBody>
      </p:sp>
      <p:pic>
        <p:nvPicPr>
          <p:cNvPr id="47108"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11" name="Dikdörtgen 10"/>
          <p:cNvSpPr>
            <a:spLocks noChangeArrowheads="1"/>
          </p:cNvSpPr>
          <p:nvPr/>
        </p:nvSpPr>
        <p:spPr bwMode="auto">
          <a:xfrm>
            <a:off x="219075" y="1123950"/>
            <a:ext cx="69040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a:solidFill>
                  <a:srgbClr val="FF0000"/>
                </a:solidFill>
              </a:rPr>
              <a:t>5. Durum ve Onay</a:t>
            </a:r>
            <a:endParaRPr lang="tr-TR" altLang="tr-TR" sz="1900" b="1"/>
          </a:p>
        </p:txBody>
      </p:sp>
      <p:sp>
        <p:nvSpPr>
          <p:cNvPr id="47112" name="Rectangle 6"/>
          <p:cNvSpPr>
            <a:spLocks noChangeArrowheads="1"/>
          </p:cNvSpPr>
          <p:nvPr/>
        </p:nvSpPr>
        <p:spPr bwMode="auto">
          <a:xfrm>
            <a:off x="468313" y="2551113"/>
            <a:ext cx="8229600"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dirty="0">
                <a:latin typeface="Century Gothic" panose="020B0502020202020204" pitchFamily="34" charset="0"/>
              </a:rPr>
              <a:t>MEİS Modülü bilgi girişi işlemleri tamamlandıktan sonra girilen bilgiler sırasıyla okul müdürü, ilçe milli eğitim müdürü ve il milli eğitim müdür tarafından 3 aşamalı olarak kontrol edilerek onaylanacaktır.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FD6BC6C-0192-4B04-9FBD-4D0DEF2E42E5}" type="slidenum">
              <a:rPr lang="tr-TR" altLang="tr-TR" sz="1200" smtClean="0">
                <a:solidFill>
                  <a:srgbClr val="898989"/>
                </a:solidFill>
              </a:rPr>
              <a:pPr>
                <a:spcBef>
                  <a:spcPct val="0"/>
                </a:spcBef>
                <a:buFontTx/>
                <a:buNone/>
              </a:pPr>
              <a:t>37</a:t>
            </a:fld>
            <a:endParaRPr lang="tr-TR" altLang="tr-TR" sz="1200">
              <a:solidFill>
                <a:srgbClr val="898989"/>
              </a:solidFill>
            </a:endParaRPr>
          </a:p>
        </p:txBody>
      </p:sp>
      <p:sp>
        <p:nvSpPr>
          <p:cNvPr id="48131" name="4 Metin kutusu"/>
          <p:cNvSpPr txBox="1">
            <a:spLocks noChangeArrowheads="1"/>
          </p:cNvSpPr>
          <p:nvPr/>
        </p:nvSpPr>
        <p:spPr bwMode="auto">
          <a:xfrm>
            <a:off x="831850" y="2398713"/>
            <a:ext cx="7858125"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dirty="0">
                <a:latin typeface="Century Gothic" panose="020B0502020202020204" pitchFamily="34" charset="0"/>
              </a:rPr>
              <a:t>Bilgi girişlerinde hata yapılmamasına özen gösterilecek, hatalı bilgi girişinden başta İlçe Milli Eğitim Müdürü olmak üzere diğer birinci derecedeki birim amirleri ile okul müdürleri sorumlu olacaktır. Hatalı bilgi girişi yapanlar hakkında gerekli idari işlemler yapılacaktır</a:t>
            </a:r>
            <a:r>
              <a:rPr lang="tr-TR" altLang="tr-TR" sz="2400" dirty="0" smtClean="0">
                <a:latin typeface="Century Gothic" panose="020B0502020202020204" pitchFamily="34" charset="0"/>
              </a:rPr>
              <a:t>. Değişiklikler üst yazıyla bildirilerek yapılır.</a:t>
            </a:r>
            <a:endParaRPr lang="tr-TR" altLang="tr-TR" sz="2400" dirty="0">
              <a:latin typeface="Century Gothic" panose="020B0502020202020204" pitchFamily="34" charset="0"/>
            </a:endParaRPr>
          </a:p>
        </p:txBody>
      </p:sp>
      <p:pic>
        <p:nvPicPr>
          <p:cNvPr id="48134" name="Resim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500188" y="0"/>
            <a:ext cx="6000750" cy="908050"/>
          </a:xfrm>
        </p:spPr>
        <p:txBody>
          <a:bodyPr/>
          <a:lstStyle/>
          <a:p>
            <a:r>
              <a:rPr lang="tr-TR" altLang="tr-TR" sz="2800" b="1" dirty="0"/>
              <a:t>KULLANILACAK SİSTEMLER</a:t>
            </a:r>
          </a:p>
        </p:txBody>
      </p:sp>
      <p:sp>
        <p:nvSpPr>
          <p:cNvPr id="7171"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03E418-8A48-4C23-BF7B-7D7AE1C5492D}" type="slidenum">
              <a:rPr lang="tr-TR" altLang="tr-TR" sz="1200" smtClean="0">
                <a:solidFill>
                  <a:srgbClr val="898989"/>
                </a:solidFill>
              </a:rPr>
              <a:pPr>
                <a:spcBef>
                  <a:spcPct val="0"/>
                </a:spcBef>
                <a:buFontTx/>
                <a:buNone/>
              </a:pPr>
              <a:t>4</a:t>
            </a:fld>
            <a:endParaRPr lang="tr-TR" altLang="tr-TR" sz="1200">
              <a:solidFill>
                <a:srgbClr val="898989"/>
              </a:solidFill>
            </a:endParaRPr>
          </a:p>
        </p:txBody>
      </p:sp>
      <p:pic>
        <p:nvPicPr>
          <p:cNvPr id="7175" name="Resim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4 Metin kutusu"/>
          <p:cNvSpPr txBox="1">
            <a:spLocks noChangeArrowheads="1"/>
          </p:cNvSpPr>
          <p:nvPr/>
        </p:nvSpPr>
        <p:spPr bwMode="auto">
          <a:xfrm>
            <a:off x="1835696" y="1628800"/>
            <a:ext cx="4068440" cy="1938992"/>
          </a:xfrm>
          <a:prstGeom prst="rect">
            <a:avLst/>
          </a:prstGeom>
          <a:solidFill>
            <a:schemeClr val="accent1">
              <a:alpha val="7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dirty="0">
                <a:latin typeface="Century Gothic" panose="020B0502020202020204" pitchFamily="34" charset="0"/>
              </a:rPr>
              <a:t> </a:t>
            </a: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r>
              <a:rPr lang="tr-TR" altLang="tr-TR" sz="2400" dirty="0">
                <a:latin typeface="Century Gothic" panose="020B0502020202020204" pitchFamily="34" charset="0"/>
              </a:rPr>
              <a:t>https://mebbis.meb.gov.tr</a:t>
            </a:r>
          </a:p>
        </p:txBody>
      </p:sp>
      <p:pic>
        <p:nvPicPr>
          <p:cNvPr id="3" name="Resim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23728" y="1484784"/>
            <a:ext cx="3162300" cy="1200150"/>
          </a:xfrm>
          <a:prstGeom prst="rect">
            <a:avLst/>
          </a:prstGeom>
        </p:spPr>
      </p:pic>
      <p:sp>
        <p:nvSpPr>
          <p:cNvPr id="7" name="Aşağı Ok 6"/>
          <p:cNvSpPr/>
          <p:nvPr/>
        </p:nvSpPr>
        <p:spPr>
          <a:xfrm>
            <a:off x="3419872" y="4005064"/>
            <a:ext cx="611088" cy="761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2123728" y="4797152"/>
            <a:ext cx="3312368" cy="79208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2400" b="1" dirty="0"/>
              <a:t>MEİS MODÜLÜ</a:t>
            </a:r>
          </a:p>
        </p:txBody>
      </p:sp>
    </p:spTree>
    <p:extLst>
      <p:ext uri="{BB962C8B-B14F-4D97-AF65-F5344CB8AC3E}">
        <p14:creationId xmlns="" xmlns:p14="http://schemas.microsoft.com/office/powerpoint/2010/main" val="3439108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DİKKAT</a:t>
            </a:r>
          </a:p>
        </p:txBody>
      </p:sp>
      <p:sp>
        <p:nvSpPr>
          <p:cNvPr id="4" name="Slide Number Placeholder 3"/>
          <p:cNvSpPr>
            <a:spLocks noGrp="1"/>
          </p:cNvSpPr>
          <p:nvPr>
            <p:ph type="sldNum" sz="quarter" idx="12"/>
          </p:nvPr>
        </p:nvSpPr>
        <p:spPr/>
        <p:txBody>
          <a:bodyPr/>
          <a:lstStyle/>
          <a:p>
            <a:pPr>
              <a:defRPr/>
            </a:pPr>
            <a:fld id="{993B8839-C782-430E-B47C-F67EF449157C}" type="slidenum">
              <a:rPr lang="tr-TR" altLang="tr-TR" smtClean="0"/>
              <a:pPr>
                <a:defRPr/>
              </a:pPr>
              <a:t>5</a:t>
            </a:fld>
            <a:endParaRPr lang="tr-TR" altLang="tr-TR" dirty="0"/>
          </a:p>
        </p:txBody>
      </p:sp>
      <p:sp>
        <p:nvSpPr>
          <p:cNvPr id="7" name="TextBox 6"/>
          <p:cNvSpPr txBox="1"/>
          <p:nvPr/>
        </p:nvSpPr>
        <p:spPr>
          <a:xfrm>
            <a:off x="2411760" y="1115839"/>
            <a:ext cx="4711546" cy="369332"/>
          </a:xfrm>
          <a:prstGeom prst="rect">
            <a:avLst/>
          </a:prstGeom>
          <a:noFill/>
        </p:spPr>
        <p:txBody>
          <a:bodyPr wrap="none" rtlCol="0">
            <a:spAutoFit/>
          </a:bodyPr>
          <a:lstStyle/>
          <a:p>
            <a:r>
              <a:rPr lang="tr-TR" b="1" dirty="0">
                <a:solidFill>
                  <a:srgbClr val="FF0000"/>
                </a:solidFill>
              </a:rPr>
              <a:t>VERİ GİRİŞLERİNE BAŞLAMADAN ÖNCE</a:t>
            </a:r>
          </a:p>
        </p:txBody>
      </p:sp>
      <p:sp>
        <p:nvSpPr>
          <p:cNvPr id="9" name="Rectangle 8"/>
          <p:cNvSpPr/>
          <p:nvPr/>
        </p:nvSpPr>
        <p:spPr>
          <a:xfrm>
            <a:off x="571884" y="1692960"/>
            <a:ext cx="8424936" cy="1200329"/>
          </a:xfrm>
          <a:prstGeom prst="rect">
            <a:avLst/>
          </a:prstGeom>
        </p:spPr>
        <p:txBody>
          <a:bodyPr wrap="square">
            <a:spAutoFit/>
          </a:bodyPr>
          <a:lstStyle/>
          <a:p>
            <a:pPr algn="ctr"/>
            <a:r>
              <a:rPr lang="tr-TR" dirty="0">
                <a:solidFill>
                  <a:srgbClr val="222222"/>
                </a:solidFill>
                <a:latin typeface="Times New Roman" panose="02020603050405020304" pitchFamily="18" charset="0"/>
              </a:rPr>
              <a:t>  Kurum ve okulların ilk yapacağı işlem, </a:t>
            </a:r>
            <a:r>
              <a:rPr lang="tr-TR" dirty="0">
                <a:solidFill>
                  <a:srgbClr val="FF0000"/>
                </a:solidFill>
                <a:latin typeface="Times New Roman" panose="02020603050405020304" pitchFamily="18" charset="0"/>
              </a:rPr>
              <a:t>Bina adres/kontrol ekranına girip kurumun kendisine ait binası var yada yok seçeneklerinden sonra sırasıyla diğer işlemler ile  adres bilgilerini güncelleyip kaydetmesi gerekir. </a:t>
            </a:r>
            <a:r>
              <a:rPr lang="tr-TR" dirty="0">
                <a:solidFill>
                  <a:srgbClr val="222222"/>
                </a:solidFill>
                <a:latin typeface="Times New Roman" panose="02020603050405020304" pitchFamily="18" charset="0"/>
              </a:rPr>
              <a:t>Daha sonra diğer ekranlara bilgi girişi yapılacaktır.</a:t>
            </a:r>
            <a:endParaRPr lang="tr-TR" dirty="0"/>
          </a:p>
        </p:txBody>
      </p:sp>
      <p:sp>
        <p:nvSpPr>
          <p:cNvPr id="10" name="Rectangle 9"/>
          <p:cNvSpPr/>
          <p:nvPr/>
        </p:nvSpPr>
        <p:spPr>
          <a:xfrm>
            <a:off x="468313" y="3355448"/>
            <a:ext cx="8478838" cy="2031325"/>
          </a:xfrm>
          <a:prstGeom prst="rect">
            <a:avLst/>
          </a:prstGeom>
        </p:spPr>
        <p:txBody>
          <a:bodyPr wrap="square">
            <a:spAutoFit/>
          </a:bodyPr>
          <a:lstStyle/>
          <a:p>
            <a:pPr algn="ctr">
              <a:spcAft>
                <a:spcPts val="0"/>
              </a:spcAft>
            </a:pPr>
            <a:r>
              <a:rPr lang="tr-TR" b="1" dirty="0">
                <a:solidFill>
                  <a:srgbClr val="FF0000"/>
                </a:solidFill>
                <a:latin typeface="Times New Roman" panose="02020603050405020304" pitchFamily="18" charset="0"/>
              </a:rPr>
              <a:t>Kendine ait binası olan okullar (VAR seçeneğini işaretleyenler)</a:t>
            </a:r>
            <a:r>
              <a:rPr lang="tr-TR" dirty="0">
                <a:solidFill>
                  <a:srgbClr val="FF0000"/>
                </a:solidFill>
                <a:latin typeface="Times New Roman" panose="02020603050405020304" pitchFamily="18" charset="0"/>
              </a:rPr>
              <a:t> TAHSİS ekranının dışında tüm ekranlara bilgi girişi yapacaklardır. </a:t>
            </a:r>
            <a:r>
              <a:rPr lang="tr-TR" b="1" dirty="0">
                <a:solidFill>
                  <a:srgbClr val="365F91"/>
                </a:solidFill>
                <a:latin typeface="Times New Roman" panose="02020603050405020304" pitchFamily="18" charset="0"/>
              </a:rPr>
              <a:t>(BİNA BİLGİLERİ VE BİNA KULLANIM EKRANLARINA mutlaka bilgi girişi yapacaklardır</a:t>
            </a:r>
            <a:r>
              <a:rPr lang="tr-TR" b="1" dirty="0">
                <a:solidFill>
                  <a:srgbClr val="4F6228"/>
                </a:solidFill>
                <a:latin typeface="Times New Roman" panose="02020603050405020304" pitchFamily="18" charset="0"/>
              </a:rPr>
              <a:t>.) </a:t>
            </a:r>
            <a:r>
              <a:rPr lang="tr-TR" b="1" dirty="0">
                <a:solidFill>
                  <a:srgbClr val="222222"/>
                </a:solidFill>
                <a:latin typeface="Times New Roman" panose="02020603050405020304" pitchFamily="18" charset="0"/>
              </a:rPr>
              <a:t>(Bilgisi olmayan ekranları BOŞ olarak kaydetmeleri gerekir.) Durum onay ekranında işlem görünmesi için ise TAHSİS ekranın girip çıkması yeterli.</a:t>
            </a:r>
            <a:endParaRPr lang="tr-TR" dirty="0">
              <a:solidFill>
                <a:srgbClr val="222222"/>
              </a:solidFill>
              <a:latin typeface="Times New Roman" panose="02020603050405020304" pitchFamily="18" charset="0"/>
            </a:endParaRPr>
          </a:p>
          <a:p>
            <a:pPr algn="ctr">
              <a:spcAft>
                <a:spcPts val="0"/>
              </a:spcAft>
            </a:pPr>
            <a:r>
              <a:rPr lang="tr-TR" b="1" dirty="0">
                <a:solidFill>
                  <a:srgbClr val="222222"/>
                </a:solidFill>
                <a:latin typeface="Times New Roman" panose="02020603050405020304" pitchFamily="18" charset="0"/>
              </a:rPr>
              <a:t>    </a:t>
            </a:r>
            <a:r>
              <a:rPr lang="tr-TR" b="1" dirty="0">
                <a:solidFill>
                  <a:srgbClr val="FF0000"/>
                </a:solidFill>
                <a:latin typeface="Times New Roman" panose="02020603050405020304" pitchFamily="18" charset="0"/>
              </a:rPr>
              <a:t>NOT: Bina bilgileri ekranına girilince SOL ÜST KÖŞEDEKİ  yeni BUTONUNA BASARAK ekranın açılmasını sağlayın) (EK DOSYAYA BAKINIZ)</a:t>
            </a:r>
            <a:endParaRPr lang="tr-TR" b="0" i="0" dirty="0">
              <a:solidFill>
                <a:srgbClr val="FF0000"/>
              </a:solidFill>
              <a:effectLst/>
              <a:latin typeface="Times New Roman" panose="02020603050405020304" pitchFamily="18" charset="0"/>
            </a:endParaRPr>
          </a:p>
        </p:txBody>
      </p:sp>
    </p:spTree>
    <p:extLst>
      <p:ext uri="{BB962C8B-B14F-4D97-AF65-F5344CB8AC3E}">
        <p14:creationId xmlns="" xmlns:p14="http://schemas.microsoft.com/office/powerpoint/2010/main" val="4239991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DİKKAT</a:t>
            </a:r>
          </a:p>
        </p:txBody>
      </p:sp>
      <p:sp>
        <p:nvSpPr>
          <p:cNvPr id="4" name="Slide Number Placeholder 3"/>
          <p:cNvSpPr>
            <a:spLocks noGrp="1"/>
          </p:cNvSpPr>
          <p:nvPr>
            <p:ph type="sldNum" sz="quarter" idx="12"/>
          </p:nvPr>
        </p:nvSpPr>
        <p:spPr/>
        <p:txBody>
          <a:bodyPr/>
          <a:lstStyle/>
          <a:p>
            <a:pPr>
              <a:defRPr/>
            </a:pPr>
            <a:fld id="{993B8839-C782-430E-B47C-F67EF449157C}" type="slidenum">
              <a:rPr lang="tr-TR" altLang="tr-TR" smtClean="0"/>
              <a:pPr>
                <a:defRPr/>
              </a:pPr>
              <a:t>6</a:t>
            </a:fld>
            <a:endParaRPr lang="tr-TR" altLang="tr-TR" dirty="0"/>
          </a:p>
        </p:txBody>
      </p:sp>
      <p:sp>
        <p:nvSpPr>
          <p:cNvPr id="7" name="TextBox 6"/>
          <p:cNvSpPr txBox="1"/>
          <p:nvPr/>
        </p:nvSpPr>
        <p:spPr>
          <a:xfrm>
            <a:off x="1067440" y="1078830"/>
            <a:ext cx="7280583" cy="369332"/>
          </a:xfrm>
          <a:prstGeom prst="rect">
            <a:avLst/>
          </a:prstGeom>
          <a:noFill/>
        </p:spPr>
        <p:txBody>
          <a:bodyPr wrap="none" rtlCol="0">
            <a:spAutoFit/>
          </a:bodyPr>
          <a:lstStyle/>
          <a:p>
            <a:r>
              <a:rPr lang="tr-TR" b="1" dirty="0">
                <a:solidFill>
                  <a:srgbClr val="FF0000"/>
                </a:solidFill>
              </a:rPr>
              <a:t>VERİ GİRİŞLERİNE BAŞLAMADAN ÖNCE MUTLAKA OKUYUNUZ</a:t>
            </a:r>
          </a:p>
        </p:txBody>
      </p:sp>
      <p:sp>
        <p:nvSpPr>
          <p:cNvPr id="3" name="Rectangle 2"/>
          <p:cNvSpPr/>
          <p:nvPr/>
        </p:nvSpPr>
        <p:spPr>
          <a:xfrm>
            <a:off x="468313" y="1599276"/>
            <a:ext cx="8478838" cy="1754326"/>
          </a:xfrm>
          <a:prstGeom prst="rect">
            <a:avLst/>
          </a:prstGeom>
        </p:spPr>
        <p:txBody>
          <a:bodyPr wrap="square">
            <a:spAutoFit/>
          </a:bodyPr>
          <a:lstStyle/>
          <a:p>
            <a:pPr algn="ctr"/>
            <a:r>
              <a:rPr lang="tr-TR" dirty="0">
                <a:solidFill>
                  <a:srgbClr val="FF0000"/>
                </a:solidFill>
                <a:latin typeface="Times New Roman" panose="02020603050405020304" pitchFamily="18" charset="0"/>
              </a:rPr>
              <a:t>  </a:t>
            </a:r>
            <a:r>
              <a:rPr lang="tr-TR" b="1" dirty="0">
                <a:solidFill>
                  <a:srgbClr val="4F6228"/>
                </a:solidFill>
                <a:latin typeface="Times New Roman" panose="02020603050405020304" pitchFamily="18" charset="0"/>
              </a:rPr>
              <a:t>Kendine ait binası olmayan okullar</a:t>
            </a:r>
            <a:r>
              <a:rPr lang="tr-TR" dirty="0">
                <a:solidFill>
                  <a:srgbClr val="4F6228"/>
                </a:solidFill>
                <a:latin typeface="Times New Roman" panose="02020603050405020304" pitchFamily="18" charset="0"/>
              </a:rPr>
              <a:t> </a:t>
            </a:r>
            <a:r>
              <a:rPr lang="tr-TR" b="1" dirty="0">
                <a:solidFill>
                  <a:srgbClr val="4F6228"/>
                </a:solidFill>
                <a:latin typeface="Times New Roman" panose="02020603050405020304" pitchFamily="18" charset="0"/>
              </a:rPr>
              <a:t>(YOK seçeneğini işaretleyenler)</a:t>
            </a:r>
            <a:r>
              <a:rPr lang="tr-TR" dirty="0">
                <a:solidFill>
                  <a:srgbClr val="4F6228"/>
                </a:solidFill>
                <a:latin typeface="Times New Roman" panose="02020603050405020304" pitchFamily="18" charset="0"/>
              </a:rPr>
              <a:t> </a:t>
            </a:r>
            <a:r>
              <a:rPr lang="tr-TR" b="1" dirty="0">
                <a:solidFill>
                  <a:srgbClr val="4F6228"/>
                </a:solidFill>
                <a:latin typeface="Times New Roman" panose="02020603050405020304" pitchFamily="18" charset="0"/>
              </a:rPr>
              <a:t>ise sadece TAHSİS ekranına girip hangi okulun kaç dersliğini kullandığı bilgisini girecektir</a:t>
            </a:r>
            <a:r>
              <a:rPr lang="tr-TR" dirty="0">
                <a:solidFill>
                  <a:srgbClr val="4F6228"/>
                </a:solidFill>
                <a:latin typeface="Times New Roman" panose="02020603050405020304" pitchFamily="18" charset="0"/>
              </a:rPr>
              <a:t>. </a:t>
            </a:r>
            <a:r>
              <a:rPr lang="tr-TR" b="1" dirty="0">
                <a:solidFill>
                  <a:srgbClr val="FF0000"/>
                </a:solidFill>
                <a:latin typeface="Times New Roman" panose="02020603050405020304" pitchFamily="18" charset="0"/>
              </a:rPr>
              <a:t>(KENDİ KURUMUNU SEÇMEYECEK-HANGİ OKULUN BİNASINI KULLANIYOR İSE O OKULU SEÇECEK) </a:t>
            </a:r>
          </a:p>
          <a:p>
            <a:pPr algn="ctr"/>
            <a:r>
              <a:rPr lang="tr-TR" b="1" dirty="0">
                <a:solidFill>
                  <a:srgbClr val="222222"/>
                </a:solidFill>
                <a:latin typeface="Times New Roman" panose="02020603050405020304" pitchFamily="18" charset="0"/>
              </a:rPr>
              <a:t>Durum onay ekranında işlem görünmesi için ise, diğer ekranlara girip çıkması yeterlidir.</a:t>
            </a:r>
            <a:endParaRPr lang="tr-TR" dirty="0"/>
          </a:p>
        </p:txBody>
      </p:sp>
      <p:sp>
        <p:nvSpPr>
          <p:cNvPr id="8" name="Rectangle 7"/>
          <p:cNvSpPr/>
          <p:nvPr/>
        </p:nvSpPr>
        <p:spPr>
          <a:xfrm>
            <a:off x="468313" y="3774510"/>
            <a:ext cx="8280151" cy="1477328"/>
          </a:xfrm>
          <a:prstGeom prst="rect">
            <a:avLst/>
          </a:prstGeom>
        </p:spPr>
        <p:txBody>
          <a:bodyPr wrap="square">
            <a:spAutoFit/>
          </a:bodyPr>
          <a:lstStyle/>
          <a:p>
            <a:pPr algn="ctr"/>
            <a:r>
              <a:rPr lang="tr-TR" b="1" dirty="0">
                <a:solidFill>
                  <a:srgbClr val="FF0000"/>
                </a:solidFill>
                <a:latin typeface="Times New Roman" panose="02020603050405020304" pitchFamily="18" charset="0"/>
              </a:rPr>
              <a:t>Kendine ait binası olan (VAR seçeneğini işaretleyenler)</a:t>
            </a:r>
            <a:r>
              <a:rPr lang="tr-TR" dirty="0">
                <a:solidFill>
                  <a:srgbClr val="FF0000"/>
                </a:solidFill>
                <a:latin typeface="Times New Roman" panose="02020603050405020304" pitchFamily="18" charset="0"/>
              </a:rPr>
              <a:t> </a:t>
            </a:r>
            <a:r>
              <a:rPr lang="tr-TR" b="1" dirty="0">
                <a:solidFill>
                  <a:srgbClr val="FF0000"/>
                </a:solidFill>
                <a:latin typeface="Times New Roman" panose="02020603050405020304" pitchFamily="18" charset="0"/>
              </a:rPr>
              <a:t>ve başka okuldan tahsisli derslik kullanan okullar ise</a:t>
            </a:r>
            <a:r>
              <a:rPr lang="tr-TR" dirty="0">
                <a:solidFill>
                  <a:srgbClr val="FF0000"/>
                </a:solidFill>
                <a:latin typeface="Times New Roman" panose="02020603050405020304" pitchFamily="18" charset="0"/>
              </a:rPr>
              <a:t> </a:t>
            </a:r>
            <a:r>
              <a:rPr lang="tr-TR" b="1" dirty="0">
                <a:solidFill>
                  <a:srgbClr val="FF0000"/>
                </a:solidFill>
                <a:latin typeface="Times New Roman" panose="02020603050405020304" pitchFamily="18" charset="0"/>
              </a:rPr>
              <a:t>TAHSİS ekranının DAHİL</a:t>
            </a:r>
            <a:r>
              <a:rPr lang="tr-TR" dirty="0">
                <a:solidFill>
                  <a:srgbClr val="FF0000"/>
                </a:solidFill>
                <a:latin typeface="Times New Roman" panose="02020603050405020304" pitchFamily="18" charset="0"/>
              </a:rPr>
              <a:t> tüm ekranlara bilgi girişi yapacaklardır. </a:t>
            </a:r>
            <a:r>
              <a:rPr lang="tr-TR" b="1" dirty="0">
                <a:solidFill>
                  <a:srgbClr val="365F91"/>
                </a:solidFill>
                <a:latin typeface="Times New Roman" panose="02020603050405020304" pitchFamily="18" charset="0"/>
              </a:rPr>
              <a:t>(BİNA BİLGİLERİ VE BİNA KULLANIM EKRANLARINA mutlaka bilgi girişi yapacaklardır</a:t>
            </a:r>
            <a:r>
              <a:rPr lang="tr-TR" b="1" dirty="0">
                <a:solidFill>
                  <a:srgbClr val="4F6228"/>
                </a:solidFill>
                <a:latin typeface="Times New Roman" panose="02020603050405020304" pitchFamily="18" charset="0"/>
              </a:rPr>
              <a:t>.)</a:t>
            </a:r>
            <a:r>
              <a:rPr lang="tr-TR" b="1" dirty="0">
                <a:solidFill>
                  <a:srgbClr val="222222"/>
                </a:solidFill>
                <a:latin typeface="Times New Roman" panose="02020603050405020304" pitchFamily="18" charset="0"/>
              </a:rPr>
              <a:t>(Bilgisi olmayan ekranları BOŞ olarak kaydetmeleri gerekir.)</a:t>
            </a:r>
            <a:endParaRPr lang="tr-TR" dirty="0"/>
          </a:p>
        </p:txBody>
      </p:sp>
    </p:spTree>
    <p:extLst>
      <p:ext uri="{BB962C8B-B14F-4D97-AF65-F5344CB8AC3E}">
        <p14:creationId xmlns="" xmlns:p14="http://schemas.microsoft.com/office/powerpoint/2010/main" val="3353900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7</a:t>
            </a:fld>
            <a:endParaRPr lang="tr-TR" altLang="tr-TR" sz="1200">
              <a:solidFill>
                <a:srgbClr val="898989"/>
              </a:solidFill>
            </a:endParaRPr>
          </a:p>
        </p:txBody>
      </p:sp>
      <p:pic>
        <p:nvPicPr>
          <p:cNvPr id="24582" name="Resim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p:txBody>
          <a:bodyPr/>
          <a:lstStyle/>
          <a:p>
            <a:r>
              <a:rPr lang="tr-TR" sz="2800" dirty="0"/>
              <a:t>GİRİŞ YAPILACAK MODÜL BAŞLIKLARI</a:t>
            </a:r>
          </a:p>
        </p:txBody>
      </p:sp>
      <p:sp>
        <p:nvSpPr>
          <p:cNvPr id="3" name="Metin kutusu 2"/>
          <p:cNvSpPr txBox="1"/>
          <p:nvPr/>
        </p:nvSpPr>
        <p:spPr>
          <a:xfrm>
            <a:off x="2756037" y="2407733"/>
            <a:ext cx="3654152" cy="584775"/>
          </a:xfrm>
          <a:prstGeom prst="rect">
            <a:avLst/>
          </a:prstGeom>
          <a:noFill/>
        </p:spPr>
        <p:txBody>
          <a:bodyPr wrap="square" rtlCol="0">
            <a:spAutoFit/>
          </a:bodyPr>
          <a:lstStyle/>
          <a:p>
            <a:r>
              <a:rPr lang="tr-TR" sz="3200" b="1" dirty="0">
                <a:solidFill>
                  <a:srgbClr val="FF0000"/>
                </a:solidFill>
              </a:rPr>
              <a:t>ÖNEMLİ UYARI</a:t>
            </a:r>
          </a:p>
        </p:txBody>
      </p:sp>
      <p:sp>
        <p:nvSpPr>
          <p:cNvPr id="4" name="Dikdörtgen 3"/>
          <p:cNvSpPr/>
          <p:nvPr/>
        </p:nvSpPr>
        <p:spPr>
          <a:xfrm>
            <a:off x="1547664" y="3633495"/>
            <a:ext cx="5454352" cy="646331"/>
          </a:xfrm>
          <a:prstGeom prst="rect">
            <a:avLst/>
          </a:prstGeom>
        </p:spPr>
        <p:txBody>
          <a:bodyPr wrap="square">
            <a:spAutoFit/>
          </a:bodyPr>
          <a:lstStyle/>
          <a:p>
            <a:pPr marL="0" indent="0" algn="ctr" fontAlgn="auto">
              <a:spcAft>
                <a:spcPts val="0"/>
              </a:spcAft>
              <a:buFont typeface="Arial" panose="020B0604020202020204" pitchFamily="34" charset="0"/>
              <a:buNone/>
              <a:defRPr/>
            </a:pPr>
            <a:r>
              <a:rPr lang="tr-TR" b="1" dirty="0">
                <a:solidFill>
                  <a:schemeClr val="tx1">
                    <a:lumMod val="95000"/>
                    <a:lumOff val="5000"/>
                  </a:schemeClr>
                </a:solidFill>
              </a:rPr>
              <a:t>Hizmete giriş yılı girmemiş olan okul ve kurumların girmesi </a:t>
            </a:r>
            <a:r>
              <a:rPr lang="tr-TR" b="1" u="sng" dirty="0">
                <a:solidFill>
                  <a:srgbClr val="FF0000"/>
                </a:solidFill>
              </a:rPr>
              <a:t>ZORUNLUDUR</a:t>
            </a:r>
            <a:r>
              <a:rPr lang="tr-TR" b="1" dirty="0">
                <a:solidFill>
                  <a:srgbClr val="FF0000"/>
                </a:solidFill>
              </a:rPr>
              <a:t>. </a:t>
            </a:r>
          </a:p>
        </p:txBody>
      </p:sp>
    </p:spTree>
    <p:extLst>
      <p:ext uri="{BB962C8B-B14F-4D97-AF65-F5344CB8AC3E}">
        <p14:creationId xmlns="" xmlns:p14="http://schemas.microsoft.com/office/powerpoint/2010/main" val="2201437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a:xfrm>
            <a:off x="1714500" y="26988"/>
            <a:ext cx="6072188" cy="908050"/>
          </a:xfrm>
        </p:spPr>
        <p:txBody>
          <a:bodyPr/>
          <a:lstStyle/>
          <a:p>
            <a:r>
              <a:rPr lang="tr-TR" altLang="tr-TR" sz="2400" dirty="0"/>
              <a:t>Mebbis Modülü</a:t>
            </a:r>
          </a:p>
        </p:txBody>
      </p:sp>
      <p:sp>
        <p:nvSpPr>
          <p:cNvPr id="27651"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0C534A-A3B5-4E53-99E5-77CA781417B6}" type="slidenum">
              <a:rPr lang="tr-TR" altLang="tr-TR" sz="1200" smtClean="0">
                <a:solidFill>
                  <a:srgbClr val="898989"/>
                </a:solidFill>
              </a:rPr>
              <a:pPr>
                <a:spcBef>
                  <a:spcPct val="0"/>
                </a:spcBef>
                <a:buFontTx/>
                <a:buNone/>
              </a:pPr>
              <a:t>8</a:t>
            </a:fld>
            <a:endParaRPr lang="tr-TR" altLang="tr-TR" sz="1200">
              <a:solidFill>
                <a:srgbClr val="898989"/>
              </a:solidFill>
            </a:endParaRPr>
          </a:p>
        </p:txBody>
      </p:sp>
      <p:pic>
        <p:nvPicPr>
          <p:cNvPr id="27652"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3" name="Text Box 7"/>
          <p:cNvSpPr txBox="1">
            <a:spLocks noChangeArrowheads="1"/>
          </p:cNvSpPr>
          <p:nvPr/>
        </p:nvSpPr>
        <p:spPr bwMode="auto">
          <a:xfrm>
            <a:off x="4631359" y="935038"/>
            <a:ext cx="4608512"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2400" b="1" dirty="0">
                <a:latin typeface="Tahoma" panose="020B0604030504040204" pitchFamily="34" charset="0"/>
              </a:rPr>
              <a:t>Resmi/Özel tüm okulöncesi, ilkokul/ortaokul </a:t>
            </a:r>
          </a:p>
          <a:p>
            <a:pPr algn="ctr" eaLnBrk="1" hangingPunct="1">
              <a:spcBef>
                <a:spcPct val="50000"/>
              </a:spcBef>
              <a:buFontTx/>
              <a:buNone/>
            </a:pPr>
            <a:r>
              <a:rPr lang="tr-TR" altLang="tr-TR" sz="2400" b="1" dirty="0">
                <a:latin typeface="Tahoma" panose="020B0604030504040204" pitchFamily="34" charset="0"/>
              </a:rPr>
              <a:t>ve Ortaöğretim Kurumları</a:t>
            </a:r>
          </a:p>
        </p:txBody>
      </p:sp>
      <p:pic>
        <p:nvPicPr>
          <p:cNvPr id="3" name="Picture 2"/>
          <p:cNvPicPr>
            <a:picLocks noChangeAspect="1"/>
          </p:cNvPicPr>
          <p:nvPr/>
        </p:nvPicPr>
        <p:blipFill>
          <a:blip r:embed="rId3" cstate="print"/>
          <a:stretch>
            <a:fillRect/>
          </a:stretch>
        </p:blipFill>
        <p:spPr>
          <a:xfrm>
            <a:off x="219075" y="1052224"/>
            <a:ext cx="2089439" cy="4894551"/>
          </a:xfrm>
          <a:prstGeom prst="rect">
            <a:avLst/>
          </a:prstGeom>
        </p:spPr>
      </p:pic>
      <p:pic>
        <p:nvPicPr>
          <p:cNvPr id="4" name="Picture 3"/>
          <p:cNvPicPr>
            <a:picLocks noChangeAspect="1"/>
          </p:cNvPicPr>
          <p:nvPr/>
        </p:nvPicPr>
        <p:blipFill>
          <a:blip r:embed="rId4" cstate="print"/>
          <a:stretch>
            <a:fillRect/>
          </a:stretch>
        </p:blipFill>
        <p:spPr>
          <a:xfrm>
            <a:off x="2650159" y="1052224"/>
            <a:ext cx="1981200" cy="2276475"/>
          </a:xfrm>
          <a:prstGeom prst="rect">
            <a:avLst/>
          </a:prstGeom>
        </p:spPr>
      </p:pic>
      <p:sp>
        <p:nvSpPr>
          <p:cNvPr id="5" name="Rectangular Callout 4"/>
          <p:cNvSpPr/>
          <p:nvPr/>
        </p:nvSpPr>
        <p:spPr>
          <a:xfrm>
            <a:off x="4973004" y="2366551"/>
            <a:ext cx="751124" cy="558393"/>
          </a:xfrm>
          <a:prstGeom prst="wedgeRectCallout">
            <a:avLst>
              <a:gd name="adj1" fmla="val -274602"/>
              <a:gd name="adj2" fmla="val -82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3600" b="1" dirty="0">
                <a:solidFill>
                  <a:srgbClr val="FF0000"/>
                </a:solidFill>
              </a:rPr>
              <a:t>1</a:t>
            </a:r>
          </a:p>
        </p:txBody>
      </p:sp>
      <p:pic>
        <p:nvPicPr>
          <p:cNvPr id="6" name="Picture 5"/>
          <p:cNvPicPr>
            <a:picLocks noChangeAspect="1"/>
          </p:cNvPicPr>
          <p:nvPr/>
        </p:nvPicPr>
        <p:blipFill>
          <a:blip r:embed="rId5" cstate="print"/>
          <a:stretch>
            <a:fillRect/>
          </a:stretch>
        </p:blipFill>
        <p:spPr>
          <a:xfrm>
            <a:off x="2650159" y="3429000"/>
            <a:ext cx="4181475" cy="2771775"/>
          </a:xfrm>
          <a:prstGeom prst="rect">
            <a:avLst/>
          </a:prstGeom>
        </p:spPr>
      </p:pic>
      <p:sp>
        <p:nvSpPr>
          <p:cNvPr id="15" name="Rectangular Callout 14"/>
          <p:cNvSpPr/>
          <p:nvPr/>
        </p:nvSpPr>
        <p:spPr>
          <a:xfrm>
            <a:off x="5724128" y="4925612"/>
            <a:ext cx="751124" cy="558393"/>
          </a:xfrm>
          <a:prstGeom prst="wedgeRectCallout">
            <a:avLst>
              <a:gd name="adj1" fmla="val -274602"/>
              <a:gd name="adj2" fmla="val -82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3600" b="1" dirty="0">
                <a:solidFill>
                  <a:srgbClr val="FF0000"/>
                </a:solidFill>
              </a:rPr>
              <a:t>2</a:t>
            </a:r>
          </a:p>
        </p:txBody>
      </p:sp>
      <p:sp>
        <p:nvSpPr>
          <p:cNvPr id="7" name="TextBox 6"/>
          <p:cNvSpPr txBox="1"/>
          <p:nvPr/>
        </p:nvSpPr>
        <p:spPr>
          <a:xfrm>
            <a:off x="6967460" y="3465072"/>
            <a:ext cx="2069036" cy="2031325"/>
          </a:xfrm>
          <a:prstGeom prst="rect">
            <a:avLst/>
          </a:prstGeom>
          <a:noFill/>
        </p:spPr>
        <p:txBody>
          <a:bodyPr wrap="square" rtlCol="0">
            <a:spAutoFit/>
          </a:bodyPr>
          <a:lstStyle/>
          <a:p>
            <a:pPr algn="just"/>
            <a:r>
              <a:rPr lang="tr-TR" dirty="0"/>
              <a:t>1. Mebbis Modülü tıklandığında 2. adımdaki ekranda </a:t>
            </a:r>
            <a:r>
              <a:rPr lang="tr-TR" b="1" dirty="0">
                <a:solidFill>
                  <a:srgbClr val="FF0000"/>
                </a:solidFill>
              </a:rPr>
              <a:t>3.KURUM GENEL BİLGİLERİ </a:t>
            </a:r>
            <a:r>
              <a:rPr lang="tr-TR" dirty="0"/>
              <a:t>adımına tıklayınız.</a:t>
            </a:r>
          </a:p>
        </p:txBody>
      </p:sp>
      <p:sp>
        <p:nvSpPr>
          <p:cNvPr id="19" name="Rectangular Callout 18"/>
          <p:cNvSpPr/>
          <p:nvPr/>
        </p:nvSpPr>
        <p:spPr>
          <a:xfrm>
            <a:off x="6475252" y="5667578"/>
            <a:ext cx="751124" cy="558393"/>
          </a:xfrm>
          <a:prstGeom prst="wedgeRectCallout">
            <a:avLst>
              <a:gd name="adj1" fmla="val -381293"/>
              <a:gd name="adj2" fmla="val -618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3600" b="1" dirty="0">
                <a:solidFill>
                  <a:srgbClr val="FF0000"/>
                </a:solidFill>
              </a:rPr>
              <a:t>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1714500" y="26988"/>
            <a:ext cx="6072188" cy="908050"/>
          </a:xfrm>
        </p:spPr>
        <p:txBody>
          <a:bodyPr/>
          <a:lstStyle/>
          <a:p>
            <a:r>
              <a:rPr lang="tr-TR" altLang="tr-TR" sz="2400" dirty="0"/>
              <a:t>Mebbis Modülü</a:t>
            </a:r>
          </a:p>
        </p:txBody>
      </p:sp>
      <p:sp>
        <p:nvSpPr>
          <p:cNvPr id="29699" name="3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F5F1738-6981-461E-AC08-3C831968B541}" type="slidenum">
              <a:rPr lang="tr-TR" altLang="tr-TR" sz="1200" smtClean="0">
                <a:solidFill>
                  <a:srgbClr val="898989"/>
                </a:solidFill>
              </a:rPr>
              <a:pPr>
                <a:spcBef>
                  <a:spcPct val="0"/>
                </a:spcBef>
                <a:buFontTx/>
                <a:buNone/>
              </a:pPr>
              <a:t>9</a:t>
            </a:fld>
            <a:endParaRPr lang="tr-TR" altLang="tr-TR" sz="1200">
              <a:solidFill>
                <a:srgbClr val="898989"/>
              </a:solidFill>
            </a:endParaRPr>
          </a:p>
        </p:txBody>
      </p:sp>
      <p:pic>
        <p:nvPicPr>
          <p:cNvPr id="29700" name="Resim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5" y="0"/>
            <a:ext cx="89217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3" name="Dikdörtgen 10"/>
          <p:cNvSpPr>
            <a:spLocks noChangeArrowheads="1"/>
          </p:cNvSpPr>
          <p:nvPr/>
        </p:nvSpPr>
        <p:spPr bwMode="auto">
          <a:xfrm>
            <a:off x="404813" y="1069975"/>
            <a:ext cx="4176712"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1. Bina Adres / Kontrol</a:t>
            </a:r>
            <a:endParaRPr lang="tr-TR" altLang="tr-TR" sz="1900" b="1" dirty="0"/>
          </a:p>
        </p:txBody>
      </p:sp>
      <p:pic>
        <p:nvPicPr>
          <p:cNvPr id="3" name="Picture 2"/>
          <p:cNvPicPr>
            <a:picLocks noChangeAspect="1"/>
          </p:cNvPicPr>
          <p:nvPr/>
        </p:nvPicPr>
        <p:blipFill>
          <a:blip r:embed="rId3" cstate="print"/>
          <a:stretch>
            <a:fillRect/>
          </a:stretch>
        </p:blipFill>
        <p:spPr>
          <a:xfrm>
            <a:off x="243388" y="1596034"/>
            <a:ext cx="2142908" cy="4255491"/>
          </a:xfrm>
          <a:prstGeom prst="rect">
            <a:avLst/>
          </a:prstGeom>
        </p:spPr>
      </p:pic>
      <p:sp>
        <p:nvSpPr>
          <p:cNvPr id="14" name="Rectangle 13"/>
          <p:cNvSpPr/>
          <p:nvPr/>
        </p:nvSpPr>
        <p:spPr>
          <a:xfrm>
            <a:off x="141288" y="5230021"/>
            <a:ext cx="2414488" cy="326230"/>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tr-TR"/>
          </a:p>
        </p:txBody>
      </p:sp>
      <p:pic>
        <p:nvPicPr>
          <p:cNvPr id="5" name="Picture 4"/>
          <p:cNvPicPr>
            <a:picLocks noChangeAspect="1"/>
          </p:cNvPicPr>
          <p:nvPr/>
        </p:nvPicPr>
        <p:blipFill>
          <a:blip r:embed="rId4" cstate="print"/>
          <a:stretch>
            <a:fillRect/>
          </a:stretch>
        </p:blipFill>
        <p:spPr>
          <a:xfrm>
            <a:off x="2636470" y="1611695"/>
            <a:ext cx="6079448" cy="2833489"/>
          </a:xfrm>
          <a:prstGeom prst="rect">
            <a:avLst/>
          </a:prstGeom>
        </p:spPr>
      </p:pic>
      <p:pic>
        <p:nvPicPr>
          <p:cNvPr id="7" name="Picture 6"/>
          <p:cNvPicPr>
            <a:picLocks noChangeAspect="1"/>
          </p:cNvPicPr>
          <p:nvPr/>
        </p:nvPicPr>
        <p:blipFill>
          <a:blip r:embed="rId5" cstate="print"/>
          <a:stretch>
            <a:fillRect/>
          </a:stretch>
        </p:blipFill>
        <p:spPr>
          <a:xfrm>
            <a:off x="4762499" y="4218478"/>
            <a:ext cx="4181475" cy="895350"/>
          </a:xfrm>
          <a:prstGeom prst="rect">
            <a:avLst/>
          </a:prstGeom>
        </p:spPr>
      </p:pic>
      <p:pic>
        <p:nvPicPr>
          <p:cNvPr id="8" name="Picture 7"/>
          <p:cNvPicPr>
            <a:picLocks noChangeAspect="1"/>
          </p:cNvPicPr>
          <p:nvPr/>
        </p:nvPicPr>
        <p:blipFill>
          <a:blip r:embed="rId6" cstate="print"/>
          <a:stretch>
            <a:fillRect/>
          </a:stretch>
        </p:blipFill>
        <p:spPr>
          <a:xfrm>
            <a:off x="1346818" y="5921375"/>
            <a:ext cx="7543800" cy="228600"/>
          </a:xfrm>
          <a:prstGeom prst="rect">
            <a:avLst/>
          </a:prstGeom>
        </p:spPr>
      </p:pic>
      <p:sp>
        <p:nvSpPr>
          <p:cNvPr id="9" name="Rounded Rectangle 8"/>
          <p:cNvSpPr/>
          <p:nvPr/>
        </p:nvSpPr>
        <p:spPr>
          <a:xfrm>
            <a:off x="2555776" y="4807134"/>
            <a:ext cx="648072" cy="566082"/>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b="1" dirty="0">
                <a:solidFill>
                  <a:srgbClr val="FF0000"/>
                </a:solidFill>
              </a:rPr>
              <a:t>1</a:t>
            </a:r>
          </a:p>
        </p:txBody>
      </p:sp>
      <p:sp>
        <p:nvSpPr>
          <p:cNvPr id="26" name="Rounded Rectangle 25"/>
          <p:cNvSpPr/>
          <p:nvPr/>
        </p:nvSpPr>
        <p:spPr>
          <a:xfrm>
            <a:off x="6853236" y="1582106"/>
            <a:ext cx="648072" cy="566082"/>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b="1" dirty="0">
                <a:solidFill>
                  <a:srgbClr val="FF0000"/>
                </a:solidFill>
              </a:rPr>
              <a:t>2</a:t>
            </a:r>
          </a:p>
        </p:txBody>
      </p:sp>
      <p:sp>
        <p:nvSpPr>
          <p:cNvPr id="27" name="Rounded Rectangle 26"/>
          <p:cNvSpPr/>
          <p:nvPr/>
        </p:nvSpPr>
        <p:spPr>
          <a:xfrm>
            <a:off x="7786688" y="5010723"/>
            <a:ext cx="648072" cy="566082"/>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b="1" dirty="0">
                <a:solidFill>
                  <a:srgbClr val="FF0000"/>
                </a:solidFill>
              </a:rPr>
              <a:t>3</a:t>
            </a:r>
          </a:p>
        </p:txBody>
      </p:sp>
      <p:pic>
        <p:nvPicPr>
          <p:cNvPr id="11" name="Picture 10"/>
          <p:cNvPicPr>
            <a:picLocks noChangeAspect="1"/>
          </p:cNvPicPr>
          <p:nvPr/>
        </p:nvPicPr>
        <p:blipFill>
          <a:blip r:embed="rId7" cstate="print"/>
          <a:stretch>
            <a:fillRect/>
          </a:stretch>
        </p:blipFill>
        <p:spPr>
          <a:xfrm>
            <a:off x="4562475" y="2268920"/>
            <a:ext cx="4581525" cy="12858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618FC32-1676-4FD4-B0D7-117182EAA55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3944</TotalTime>
  <Words>1262</Words>
  <Application>Microsoft Office PowerPoint</Application>
  <PresentationFormat>Ekran Gösterisi (4:3)</PresentationFormat>
  <Paragraphs>249</Paragraphs>
  <Slides>37</Slides>
  <Notes>1</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Ofis Teması</vt:lpstr>
      <vt:lpstr>Slayt 1</vt:lpstr>
      <vt:lpstr>GİRİŞ</vt:lpstr>
      <vt:lpstr>GİRİŞ</vt:lpstr>
      <vt:lpstr>KULLANILACAK SİSTEMLER</vt:lpstr>
      <vt:lpstr>DİKKAT</vt:lpstr>
      <vt:lpstr>DİKKAT</vt:lpstr>
      <vt:lpstr>GİRİŞ YAPILACAK MODÜL BAŞLIKLARI</vt:lpstr>
      <vt:lpstr>Mebbis Modülü</vt:lpstr>
      <vt:lpstr>Mebbis Modülü</vt:lpstr>
      <vt:lpstr>Bina Sahibi ve Tahsisli Kurum</vt:lpstr>
      <vt:lpstr>Mebbis Modülü</vt:lpstr>
      <vt:lpstr>Mebbis Modülü</vt:lpstr>
      <vt:lpstr>Mebbis Modülü</vt:lpstr>
      <vt:lpstr>Mebbis Modülü</vt:lpstr>
      <vt:lpstr>Mebbis Modülü</vt:lpstr>
      <vt:lpstr>Mebbis Modülü</vt:lpstr>
      <vt:lpstr>Mebbis Modülü</vt:lpstr>
      <vt:lpstr>Mebbis Modülü</vt:lpstr>
      <vt:lpstr>Mebbis Modülü</vt:lpstr>
      <vt:lpstr>Mebbis Modülü</vt:lpstr>
      <vt:lpstr>Bina Kullanımı (Derslik Sayısı)</vt:lpstr>
      <vt:lpstr>Mebbis Modülü</vt:lpstr>
      <vt:lpstr>MEİS Modülü</vt:lpstr>
      <vt:lpstr>MEİS Modülü</vt:lpstr>
      <vt:lpstr>MEİS Modülü</vt:lpstr>
      <vt:lpstr>MEİS Modülü</vt:lpstr>
      <vt:lpstr>MEİS Modülü</vt:lpstr>
      <vt:lpstr>MEİS Modülü</vt:lpstr>
      <vt:lpstr>GİRİŞ YAPILACAK MODÜL BAŞLIKLARI</vt:lpstr>
      <vt:lpstr>GİRİŞ YAPILACAK MODÜL BAŞLIKLARI</vt:lpstr>
      <vt:lpstr>GİRİŞ YAPILACAK MODÜL BAŞLIKLARI</vt:lpstr>
      <vt:lpstr>GİRİŞ YAPILACAK MODÜL BAŞLIKLARI</vt:lpstr>
      <vt:lpstr>GİRİŞ YAPILACAK MODÜL BAŞLIKLARI</vt:lpstr>
      <vt:lpstr>GİRİŞ YAPILACAK MODÜL BAŞLIKLARI</vt:lpstr>
      <vt:lpstr>GİRİŞ YAPILACAK MODÜL BAŞLIKLARI</vt:lpstr>
      <vt:lpstr>Meis Modülü</vt:lpstr>
      <vt:lpstr>Slayt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Bahar TUNCER</dc:creator>
  <cp:lastModifiedBy>ronaldinho424</cp:lastModifiedBy>
  <cp:revision>327</cp:revision>
  <dcterms:created xsi:type="dcterms:W3CDTF">2011-10-11T08:25:07Z</dcterms:created>
  <dcterms:modified xsi:type="dcterms:W3CDTF">2017-07-03T05:59:50Z</dcterms:modified>
</cp:coreProperties>
</file>